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Impact" charset="1" panose="020B0806030902050204"/>
      <p:regular r:id="rId25"/>
    </p:embeddedFont>
    <p:embeddedFont>
      <p:font typeface="Poppins" charset="1" panose="00000500000000000000"/>
      <p:regular r:id="rId26"/>
    </p:embeddedFont>
    <p:embeddedFont>
      <p:font typeface="Poppins Italics" charset="1" panose="000005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20.png" Type="http://schemas.openxmlformats.org/officeDocument/2006/relationships/image"/><Relationship Id="rId7" Target="https://leblissspa.in"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2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22.png" Type="http://schemas.openxmlformats.org/officeDocument/2006/relationships/image"/><Relationship Id="rId7" Target="https://www.asianroofing.in"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2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24.png" Type="http://schemas.openxmlformats.org/officeDocument/2006/relationships/image"/><Relationship Id="rId7" Target="https://onspotteam.in"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2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26.png" Type="http://schemas.openxmlformats.org/officeDocument/2006/relationships/image"/><Relationship Id="rId7" Target="https://fourscape.com"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2.png" Type="http://schemas.openxmlformats.org/officeDocument/2006/relationships/image"/><Relationship Id="rId7" Target="https://heraconstructions.com"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4.png" Type="http://schemas.openxmlformats.org/officeDocument/2006/relationships/image"/><Relationship Id="rId7" Target="https://jrmconstruction.in"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6.png" Type="http://schemas.openxmlformats.org/officeDocument/2006/relationships/image"/><Relationship Id="rId7" Target="https://www.coimbatoreayushmedicalcenter.com"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8.png" Type="http://schemas.openxmlformats.org/officeDocument/2006/relationships/image"/><Relationship Id="rId7" Target="https://thezenauraspa.in"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1366517">
            <a:off x="10773307" y="129097"/>
            <a:ext cx="12307770" cy="7200900"/>
          </a:xfrm>
          <a:custGeom>
            <a:avLst/>
            <a:gdLst/>
            <a:ahLst/>
            <a:cxnLst/>
            <a:rect r="r" b="b" t="t" l="l"/>
            <a:pathLst>
              <a:path h="7200900" w="12307770">
                <a:moveTo>
                  <a:pt x="0" y="0"/>
                </a:moveTo>
                <a:lnTo>
                  <a:pt x="12307770" y="0"/>
                </a:lnTo>
                <a:lnTo>
                  <a:pt x="12307770"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493551">
            <a:off x="-3091661" y="3509943"/>
            <a:ext cx="15325477" cy="8242765"/>
          </a:xfrm>
          <a:custGeom>
            <a:avLst/>
            <a:gdLst/>
            <a:ahLst/>
            <a:cxnLst/>
            <a:rect r="r" b="b" t="t" l="l"/>
            <a:pathLst>
              <a:path h="8242765" w="15325477">
                <a:moveTo>
                  <a:pt x="0" y="0"/>
                </a:moveTo>
                <a:lnTo>
                  <a:pt x="15325477" y="0"/>
                </a:lnTo>
                <a:lnTo>
                  <a:pt x="15325477" y="8242765"/>
                </a:lnTo>
                <a:lnTo>
                  <a:pt x="0" y="82427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350042" y="349542"/>
            <a:ext cx="9587917" cy="9587917"/>
          </a:xfrm>
          <a:custGeom>
            <a:avLst/>
            <a:gdLst/>
            <a:ahLst/>
            <a:cxnLst/>
            <a:rect r="r" b="b" t="t" l="l"/>
            <a:pathLst>
              <a:path h="9587917" w="9587917">
                <a:moveTo>
                  <a:pt x="0" y="0"/>
                </a:moveTo>
                <a:lnTo>
                  <a:pt x="9587916" y="0"/>
                </a:lnTo>
                <a:lnTo>
                  <a:pt x="9587916" y="9587916"/>
                </a:lnTo>
                <a:lnTo>
                  <a:pt x="0" y="9587916"/>
                </a:lnTo>
                <a:lnTo>
                  <a:pt x="0" y="0"/>
                </a:lnTo>
                <a:close/>
              </a:path>
            </a:pathLst>
          </a:custGeom>
          <a:blipFill>
            <a:blip r:embed="rId6">
              <a:alphaModFix amt="30000"/>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534649" y="2027336"/>
            <a:ext cx="15181726" cy="2832922"/>
          </a:xfrm>
          <a:prstGeom prst="rect">
            <a:avLst/>
          </a:prstGeom>
        </p:spPr>
        <p:txBody>
          <a:bodyPr anchor="t" rtlCol="false" tIns="0" lIns="0" bIns="0" rIns="0">
            <a:spAutoFit/>
          </a:bodyPr>
          <a:lstStyle/>
          <a:p>
            <a:pPr algn="ctr">
              <a:lnSpc>
                <a:spcPts val="20775"/>
              </a:lnSpc>
            </a:pPr>
            <a:r>
              <a:rPr lang="en-US" sz="14839">
                <a:solidFill>
                  <a:srgbClr val="FFFFFF"/>
                </a:solidFill>
                <a:latin typeface="Impact"/>
                <a:ea typeface="Impact"/>
                <a:cs typeface="Impact"/>
                <a:sym typeface="Impact"/>
              </a:rPr>
              <a:t>OUR CLIENT’S RESULTS</a:t>
            </a:r>
          </a:p>
        </p:txBody>
      </p:sp>
      <p:sp>
        <p:nvSpPr>
          <p:cNvPr name="TextBox 6" id="6"/>
          <p:cNvSpPr txBox="true"/>
          <p:nvPr/>
        </p:nvSpPr>
        <p:spPr>
          <a:xfrm rot="0">
            <a:off x="7855666" y="3796570"/>
            <a:ext cx="2003659" cy="2553048"/>
          </a:xfrm>
          <a:prstGeom prst="rect">
            <a:avLst/>
          </a:prstGeom>
        </p:spPr>
        <p:txBody>
          <a:bodyPr anchor="t" rtlCol="false" tIns="0" lIns="0" bIns="0" rIns="0">
            <a:spAutoFit/>
          </a:bodyPr>
          <a:lstStyle/>
          <a:p>
            <a:pPr algn="ctr">
              <a:lnSpc>
                <a:spcPts val="18729"/>
              </a:lnSpc>
            </a:pPr>
            <a:r>
              <a:rPr lang="en-US" sz="13378">
                <a:solidFill>
                  <a:srgbClr val="FFFFFF"/>
                </a:solidFill>
                <a:latin typeface="Impact"/>
                <a:ea typeface="Impact"/>
                <a:cs typeface="Impact"/>
                <a:sym typeface="Impact"/>
              </a:rPr>
              <a:t>&amp;</a:t>
            </a:r>
          </a:p>
        </p:txBody>
      </p:sp>
      <p:sp>
        <p:nvSpPr>
          <p:cNvPr name="TextBox 7" id="7"/>
          <p:cNvSpPr txBox="true"/>
          <p:nvPr/>
        </p:nvSpPr>
        <p:spPr>
          <a:xfrm rot="0">
            <a:off x="1723833" y="5568128"/>
            <a:ext cx="14267326" cy="2832922"/>
          </a:xfrm>
          <a:prstGeom prst="rect">
            <a:avLst/>
          </a:prstGeom>
        </p:spPr>
        <p:txBody>
          <a:bodyPr anchor="t" rtlCol="false" tIns="0" lIns="0" bIns="0" rIns="0">
            <a:spAutoFit/>
          </a:bodyPr>
          <a:lstStyle/>
          <a:p>
            <a:pPr algn="ctr">
              <a:lnSpc>
                <a:spcPts val="20775"/>
              </a:lnSpc>
            </a:pPr>
            <a:r>
              <a:rPr lang="en-US" sz="14839">
                <a:solidFill>
                  <a:srgbClr val="FFFFFF"/>
                </a:solidFill>
                <a:latin typeface="Impact"/>
                <a:ea typeface="Impact"/>
                <a:cs typeface="Impact"/>
                <a:sym typeface="Impact"/>
              </a:rPr>
              <a:t>CASE STUDIES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3433588" y="5806884"/>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1720" y="6178640"/>
            <a:ext cx="5427775" cy="5111978"/>
          </a:xfrm>
          <a:custGeom>
            <a:avLst/>
            <a:gdLst/>
            <a:ahLst/>
            <a:cxnLst/>
            <a:rect r="r" b="b" t="t" l="l"/>
            <a:pathLst>
              <a:path h="5111978" w="5427775">
                <a:moveTo>
                  <a:pt x="0" y="0"/>
                </a:moveTo>
                <a:lnTo>
                  <a:pt x="5427776" y="0"/>
                </a:lnTo>
                <a:lnTo>
                  <a:pt x="5427776" y="5111978"/>
                </a:lnTo>
                <a:lnTo>
                  <a:pt x="0" y="51119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664621" y="-753127"/>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393183" y="657098"/>
            <a:ext cx="6250128" cy="6378997"/>
          </a:xfrm>
          <a:custGeom>
            <a:avLst/>
            <a:gdLst/>
            <a:ahLst/>
            <a:cxnLst/>
            <a:rect r="r" b="b" t="t" l="l"/>
            <a:pathLst>
              <a:path h="6378997" w="6250128">
                <a:moveTo>
                  <a:pt x="0" y="0"/>
                </a:moveTo>
                <a:lnTo>
                  <a:pt x="6250128" y="0"/>
                </a:lnTo>
                <a:lnTo>
                  <a:pt x="6250128" y="6378996"/>
                </a:lnTo>
                <a:lnTo>
                  <a:pt x="0" y="6378996"/>
                </a:lnTo>
                <a:lnTo>
                  <a:pt x="0" y="0"/>
                </a:lnTo>
                <a:close/>
              </a:path>
            </a:pathLst>
          </a:custGeom>
          <a:blipFill>
            <a:blip r:embed="rId6"/>
            <a:stretch>
              <a:fillRect l="0" t="0" r="0" b="0"/>
            </a:stretch>
          </a:blipFill>
        </p:spPr>
      </p:sp>
      <p:sp>
        <p:nvSpPr>
          <p:cNvPr name="TextBox 6" id="6"/>
          <p:cNvSpPr txBox="true"/>
          <p:nvPr/>
        </p:nvSpPr>
        <p:spPr>
          <a:xfrm rot="0">
            <a:off x="2252168" y="2846347"/>
            <a:ext cx="6640906" cy="458177"/>
          </a:xfrm>
          <a:prstGeom prst="rect">
            <a:avLst/>
          </a:prstGeom>
        </p:spPr>
        <p:txBody>
          <a:bodyPr anchor="t" rtlCol="false" tIns="0" lIns="0" bIns="0" rIns="0">
            <a:spAutoFit/>
          </a:bodyPr>
          <a:lstStyle/>
          <a:p>
            <a:pPr algn="just">
              <a:lnSpc>
                <a:spcPts val="3621"/>
              </a:lnSpc>
            </a:pPr>
            <a:r>
              <a:rPr lang="en-US" sz="2586">
                <a:solidFill>
                  <a:srgbClr val="FFFFFF"/>
                </a:solidFill>
                <a:latin typeface="Poppins"/>
                <a:ea typeface="Poppins"/>
                <a:cs typeface="Poppins"/>
                <a:sym typeface="Poppins"/>
              </a:rPr>
              <a:t>Issues they are faced </a:t>
            </a:r>
          </a:p>
        </p:txBody>
      </p:sp>
      <p:sp>
        <p:nvSpPr>
          <p:cNvPr name="TextBox 7" id="7"/>
          <p:cNvSpPr txBox="true"/>
          <p:nvPr/>
        </p:nvSpPr>
        <p:spPr>
          <a:xfrm rot="0">
            <a:off x="2252168" y="895350"/>
            <a:ext cx="6640906" cy="1610541"/>
          </a:xfrm>
          <a:prstGeom prst="rect">
            <a:avLst/>
          </a:prstGeom>
        </p:spPr>
        <p:txBody>
          <a:bodyPr anchor="t" rtlCol="false" tIns="0" lIns="0" bIns="0" rIns="0">
            <a:spAutoFit/>
          </a:bodyPr>
          <a:lstStyle/>
          <a:p>
            <a:pPr algn="just">
              <a:lnSpc>
                <a:spcPts val="11000"/>
              </a:lnSpc>
            </a:pPr>
            <a:r>
              <a:rPr lang="en-US" sz="9734">
                <a:solidFill>
                  <a:srgbClr val="FFFFFF"/>
                </a:solidFill>
                <a:latin typeface="Impact"/>
                <a:ea typeface="Impact"/>
                <a:cs typeface="Impact"/>
                <a:sym typeface="Impact"/>
              </a:rPr>
              <a:t>RESULT #5</a:t>
            </a:r>
          </a:p>
        </p:txBody>
      </p:sp>
      <p:sp>
        <p:nvSpPr>
          <p:cNvPr name="TextBox 8" id="8"/>
          <p:cNvSpPr txBox="true"/>
          <p:nvPr/>
        </p:nvSpPr>
        <p:spPr>
          <a:xfrm rot="0">
            <a:off x="2252168" y="2251891"/>
            <a:ext cx="7508703" cy="441325"/>
          </a:xfrm>
          <a:prstGeom prst="rect">
            <a:avLst/>
          </a:prstGeom>
        </p:spPr>
        <p:txBody>
          <a:bodyPr anchor="t" rtlCol="false" tIns="0" lIns="0" bIns="0" rIns="0">
            <a:spAutoFit/>
          </a:bodyPr>
          <a:lstStyle/>
          <a:p>
            <a:pPr algn="l">
              <a:lnSpc>
                <a:spcPts val="3499"/>
              </a:lnSpc>
            </a:pPr>
            <a:r>
              <a:rPr lang="en-US" sz="2499" i="true">
                <a:solidFill>
                  <a:srgbClr val="FFFFFF"/>
                </a:solidFill>
                <a:latin typeface="Poppins Italics"/>
                <a:ea typeface="Poppins Italics"/>
                <a:cs typeface="Poppins Italics"/>
                <a:sym typeface="Poppins Italics"/>
              </a:rPr>
              <a:t>LE BLISS SPA - CHENNAI</a:t>
            </a:r>
          </a:p>
        </p:txBody>
      </p:sp>
      <p:sp>
        <p:nvSpPr>
          <p:cNvPr name="TextBox 9" id="9"/>
          <p:cNvSpPr txBox="true"/>
          <p:nvPr/>
        </p:nvSpPr>
        <p:spPr>
          <a:xfrm rot="0">
            <a:off x="2623643" y="3456923"/>
            <a:ext cx="8441131" cy="2744177"/>
          </a:xfrm>
          <a:prstGeom prst="rect">
            <a:avLst/>
          </a:prstGeom>
        </p:spPr>
        <p:txBody>
          <a:bodyPr anchor="t" rtlCol="false" tIns="0" lIns="0" bIns="0" rIns="0">
            <a:spAutoFit/>
          </a:bodyPr>
          <a:lstStyle/>
          <a:p>
            <a:pPr algn="just" marL="558436" indent="-279218" lvl="1">
              <a:lnSpc>
                <a:spcPts val="3621"/>
              </a:lnSpc>
              <a:buFont typeface="Arial"/>
              <a:buChar char="•"/>
            </a:pPr>
            <a:r>
              <a:rPr lang="en-US" sz="2586">
                <a:solidFill>
                  <a:srgbClr val="FFFFFF"/>
                </a:solidFill>
                <a:latin typeface="Poppins"/>
                <a:ea typeface="Poppins"/>
                <a:cs typeface="Poppins"/>
                <a:sym typeface="Poppins"/>
              </a:rPr>
              <a:t>no website or no online booking systems</a:t>
            </a:r>
            <a:r>
              <a:rPr lang="en-US" sz="2586">
                <a:solidFill>
                  <a:srgbClr val="FFFFFF"/>
                </a:solidFill>
                <a:latin typeface="Poppins"/>
                <a:ea typeface="Poppins"/>
                <a:cs typeface="Poppins"/>
                <a:sym typeface="Poppins"/>
              </a:rPr>
              <a:t> </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Not recoganized in their city</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No good buisness profile and online prescence</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they keep getting bad reviews</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no time to managing online system’s</a:t>
            </a:r>
          </a:p>
          <a:p>
            <a:pPr algn="just">
              <a:lnSpc>
                <a:spcPts val="3621"/>
              </a:lnSpc>
            </a:pPr>
          </a:p>
        </p:txBody>
      </p:sp>
      <p:sp>
        <p:nvSpPr>
          <p:cNvPr name="TextBox 10" id="10"/>
          <p:cNvSpPr txBox="true"/>
          <p:nvPr/>
        </p:nvSpPr>
        <p:spPr>
          <a:xfrm rot="0">
            <a:off x="5635019" y="8481805"/>
            <a:ext cx="10755706" cy="915377"/>
          </a:xfrm>
          <a:prstGeom prst="rect">
            <a:avLst/>
          </a:prstGeom>
        </p:spPr>
        <p:txBody>
          <a:bodyPr anchor="t" rtlCol="false" tIns="0" lIns="0" bIns="0" rIns="0">
            <a:spAutoFit/>
          </a:bodyPr>
          <a:lstStyle/>
          <a:p>
            <a:pPr algn="just">
              <a:lnSpc>
                <a:spcPts val="3621"/>
              </a:lnSpc>
            </a:pPr>
            <a:r>
              <a:rPr lang="en-US" sz="2586">
                <a:solidFill>
                  <a:srgbClr val="FFFFFF"/>
                </a:solidFill>
                <a:latin typeface="Poppins"/>
                <a:ea typeface="Poppins"/>
                <a:cs typeface="Poppins"/>
                <a:sym typeface="Poppins"/>
              </a:rPr>
              <a:t>Within 241 day’s ”Le Bliss Spa” got 187 reviews and got 147 appointment’s from their online booking system.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030674" y="6426980"/>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43425" y="542925"/>
            <a:ext cx="9201150" cy="9201150"/>
          </a:xfrm>
          <a:custGeom>
            <a:avLst/>
            <a:gdLst/>
            <a:ahLst/>
            <a:cxnLst/>
            <a:rect r="r" b="b" t="t" l="l"/>
            <a:pathLst>
              <a:path h="9201150" w="9201150">
                <a:moveTo>
                  <a:pt x="0" y="0"/>
                </a:moveTo>
                <a:lnTo>
                  <a:pt x="9201150" y="0"/>
                </a:lnTo>
                <a:lnTo>
                  <a:pt x="9201150" y="9201150"/>
                </a:lnTo>
                <a:lnTo>
                  <a:pt x="0" y="9201150"/>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783217" y="-964573"/>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a:hlinkClick r:id="rId7" tooltip="https://leblissspa.in"/>
          </p:cNvPr>
          <p:cNvSpPr/>
          <p:nvPr/>
        </p:nvSpPr>
        <p:spPr>
          <a:xfrm flipH="false" flipV="false" rot="0">
            <a:off x="2436096" y="1092827"/>
            <a:ext cx="12061371" cy="5533154"/>
          </a:xfrm>
          <a:custGeom>
            <a:avLst/>
            <a:gdLst/>
            <a:ahLst/>
            <a:cxnLst/>
            <a:rect r="r" b="b" t="t" l="l"/>
            <a:pathLst>
              <a:path h="5533154" w="12061371">
                <a:moveTo>
                  <a:pt x="0" y="0"/>
                </a:moveTo>
                <a:lnTo>
                  <a:pt x="12061371" y="0"/>
                </a:lnTo>
                <a:lnTo>
                  <a:pt x="12061371" y="5533154"/>
                </a:lnTo>
                <a:lnTo>
                  <a:pt x="0" y="5533154"/>
                </a:lnTo>
                <a:lnTo>
                  <a:pt x="0" y="0"/>
                </a:lnTo>
                <a:close/>
              </a:path>
            </a:pathLst>
          </a:custGeom>
          <a:blipFill>
            <a:blip r:embed="rId6"/>
            <a:stretch>
              <a:fillRect l="0" t="0" r="0" b="0"/>
            </a:stretch>
          </a:blipFill>
        </p:spPr>
      </p:sp>
      <p:sp>
        <p:nvSpPr>
          <p:cNvPr name="TextBox 6" id="6"/>
          <p:cNvSpPr txBox="true"/>
          <p:nvPr/>
        </p:nvSpPr>
        <p:spPr>
          <a:xfrm rot="0">
            <a:off x="4138176" y="6948697"/>
            <a:ext cx="13628510" cy="2985642"/>
          </a:xfrm>
          <a:prstGeom prst="rect">
            <a:avLst/>
          </a:prstGeom>
        </p:spPr>
        <p:txBody>
          <a:bodyPr anchor="t" rtlCol="false" tIns="0" lIns="0" bIns="0" rIns="0">
            <a:spAutoFit/>
          </a:bodyPr>
          <a:lstStyle/>
          <a:p>
            <a:pPr algn="just">
              <a:lnSpc>
                <a:spcPts val="3962"/>
              </a:lnSpc>
            </a:pPr>
            <a:r>
              <a:rPr lang="en-US" sz="2830">
                <a:solidFill>
                  <a:srgbClr val="FFFFFF"/>
                </a:solidFill>
                <a:latin typeface="Poppins"/>
                <a:ea typeface="Poppins"/>
                <a:cs typeface="Poppins"/>
                <a:sym typeface="Poppins"/>
              </a:rPr>
              <a:t>We built a simple good looking website with thier service, pricing and their detials about their buisness. and we add an ai that books appointment and collects the contact detials for CRM follow ups, and we add a reputation management to their buisness that keeps adding good reviews only..!, that made them rank higher in their city and bringing them more calls and appointment‘s everyday..</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3433588" y="5806884"/>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1720" y="6178640"/>
            <a:ext cx="5427775" cy="5111978"/>
          </a:xfrm>
          <a:custGeom>
            <a:avLst/>
            <a:gdLst/>
            <a:ahLst/>
            <a:cxnLst/>
            <a:rect r="r" b="b" t="t" l="l"/>
            <a:pathLst>
              <a:path h="5111978" w="5427775">
                <a:moveTo>
                  <a:pt x="0" y="0"/>
                </a:moveTo>
                <a:lnTo>
                  <a:pt x="5427776" y="0"/>
                </a:lnTo>
                <a:lnTo>
                  <a:pt x="5427776" y="5111978"/>
                </a:lnTo>
                <a:lnTo>
                  <a:pt x="0" y="51119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664621" y="-753127"/>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451392" y="535957"/>
            <a:ext cx="6321024" cy="6545060"/>
          </a:xfrm>
          <a:custGeom>
            <a:avLst/>
            <a:gdLst/>
            <a:ahLst/>
            <a:cxnLst/>
            <a:rect r="r" b="b" t="t" l="l"/>
            <a:pathLst>
              <a:path h="6545060" w="6321024">
                <a:moveTo>
                  <a:pt x="0" y="0"/>
                </a:moveTo>
                <a:lnTo>
                  <a:pt x="6321024" y="0"/>
                </a:lnTo>
                <a:lnTo>
                  <a:pt x="6321024" y="6545060"/>
                </a:lnTo>
                <a:lnTo>
                  <a:pt x="0" y="6545060"/>
                </a:lnTo>
                <a:lnTo>
                  <a:pt x="0" y="0"/>
                </a:lnTo>
                <a:close/>
              </a:path>
            </a:pathLst>
          </a:custGeom>
          <a:blipFill>
            <a:blip r:embed="rId6"/>
            <a:stretch>
              <a:fillRect l="0" t="0" r="0" b="0"/>
            </a:stretch>
          </a:blipFill>
        </p:spPr>
      </p:sp>
      <p:sp>
        <p:nvSpPr>
          <p:cNvPr name="TextBox 6" id="6"/>
          <p:cNvSpPr txBox="true"/>
          <p:nvPr/>
        </p:nvSpPr>
        <p:spPr>
          <a:xfrm rot="0">
            <a:off x="2252168" y="2846347"/>
            <a:ext cx="6640906" cy="458177"/>
          </a:xfrm>
          <a:prstGeom prst="rect">
            <a:avLst/>
          </a:prstGeom>
        </p:spPr>
        <p:txBody>
          <a:bodyPr anchor="t" rtlCol="false" tIns="0" lIns="0" bIns="0" rIns="0">
            <a:spAutoFit/>
          </a:bodyPr>
          <a:lstStyle/>
          <a:p>
            <a:pPr algn="just">
              <a:lnSpc>
                <a:spcPts val="3621"/>
              </a:lnSpc>
            </a:pPr>
            <a:r>
              <a:rPr lang="en-US" sz="2586">
                <a:solidFill>
                  <a:srgbClr val="FFFFFF"/>
                </a:solidFill>
                <a:latin typeface="Poppins"/>
                <a:ea typeface="Poppins"/>
                <a:cs typeface="Poppins"/>
                <a:sym typeface="Poppins"/>
              </a:rPr>
              <a:t>Issues they are faced </a:t>
            </a:r>
          </a:p>
        </p:txBody>
      </p:sp>
      <p:sp>
        <p:nvSpPr>
          <p:cNvPr name="TextBox 7" id="7"/>
          <p:cNvSpPr txBox="true"/>
          <p:nvPr/>
        </p:nvSpPr>
        <p:spPr>
          <a:xfrm rot="0">
            <a:off x="2252168" y="895350"/>
            <a:ext cx="6640906" cy="1610541"/>
          </a:xfrm>
          <a:prstGeom prst="rect">
            <a:avLst/>
          </a:prstGeom>
        </p:spPr>
        <p:txBody>
          <a:bodyPr anchor="t" rtlCol="false" tIns="0" lIns="0" bIns="0" rIns="0">
            <a:spAutoFit/>
          </a:bodyPr>
          <a:lstStyle/>
          <a:p>
            <a:pPr algn="just">
              <a:lnSpc>
                <a:spcPts val="11000"/>
              </a:lnSpc>
            </a:pPr>
            <a:r>
              <a:rPr lang="en-US" sz="9734">
                <a:solidFill>
                  <a:srgbClr val="FFFFFF"/>
                </a:solidFill>
                <a:latin typeface="Impact"/>
                <a:ea typeface="Impact"/>
                <a:cs typeface="Impact"/>
                <a:sym typeface="Impact"/>
              </a:rPr>
              <a:t>RESULT #6</a:t>
            </a:r>
          </a:p>
        </p:txBody>
      </p:sp>
      <p:sp>
        <p:nvSpPr>
          <p:cNvPr name="TextBox 8" id="8"/>
          <p:cNvSpPr txBox="true"/>
          <p:nvPr/>
        </p:nvSpPr>
        <p:spPr>
          <a:xfrm rot="0">
            <a:off x="2252168" y="2251891"/>
            <a:ext cx="7508703" cy="441325"/>
          </a:xfrm>
          <a:prstGeom prst="rect">
            <a:avLst/>
          </a:prstGeom>
        </p:spPr>
        <p:txBody>
          <a:bodyPr anchor="t" rtlCol="false" tIns="0" lIns="0" bIns="0" rIns="0">
            <a:spAutoFit/>
          </a:bodyPr>
          <a:lstStyle/>
          <a:p>
            <a:pPr algn="l">
              <a:lnSpc>
                <a:spcPts val="3499"/>
              </a:lnSpc>
            </a:pPr>
            <a:r>
              <a:rPr lang="en-US" sz="2499" i="true">
                <a:solidFill>
                  <a:srgbClr val="FFFFFF"/>
                </a:solidFill>
                <a:latin typeface="Poppins Italics"/>
                <a:ea typeface="Poppins Italics"/>
                <a:cs typeface="Poppins Italics"/>
                <a:sym typeface="Poppins Italics"/>
              </a:rPr>
              <a:t>ASIAN ROOFING PRODUCTS - COIMBATORE</a:t>
            </a:r>
          </a:p>
        </p:txBody>
      </p:sp>
      <p:sp>
        <p:nvSpPr>
          <p:cNvPr name="TextBox 9" id="9"/>
          <p:cNvSpPr txBox="true"/>
          <p:nvPr/>
        </p:nvSpPr>
        <p:spPr>
          <a:xfrm rot="0">
            <a:off x="2623643" y="3456923"/>
            <a:ext cx="8441131" cy="2744177"/>
          </a:xfrm>
          <a:prstGeom prst="rect">
            <a:avLst/>
          </a:prstGeom>
        </p:spPr>
        <p:txBody>
          <a:bodyPr anchor="t" rtlCol="false" tIns="0" lIns="0" bIns="0" rIns="0">
            <a:spAutoFit/>
          </a:bodyPr>
          <a:lstStyle/>
          <a:p>
            <a:pPr algn="just" marL="558436" indent="-279218" lvl="1">
              <a:lnSpc>
                <a:spcPts val="3621"/>
              </a:lnSpc>
              <a:buFont typeface="Arial"/>
              <a:buChar char="•"/>
            </a:pPr>
            <a:r>
              <a:rPr lang="en-US" sz="2586">
                <a:solidFill>
                  <a:srgbClr val="FFFFFF"/>
                </a:solidFill>
                <a:latin typeface="Poppins"/>
                <a:ea typeface="Poppins"/>
                <a:cs typeface="Poppins"/>
                <a:sym typeface="Poppins"/>
              </a:rPr>
              <a:t>no website or no online booking systems</a:t>
            </a:r>
            <a:r>
              <a:rPr lang="en-US" sz="2586">
                <a:solidFill>
                  <a:srgbClr val="FFFFFF"/>
                </a:solidFill>
                <a:latin typeface="Poppins"/>
                <a:ea typeface="Poppins"/>
                <a:cs typeface="Poppins"/>
                <a:sym typeface="Poppins"/>
              </a:rPr>
              <a:t> </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Not recoganized in their city</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they didnt have optimized buisness profile </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they keep getting bad reviews</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no time to managing online system’s / website</a:t>
            </a:r>
          </a:p>
          <a:p>
            <a:pPr algn="just">
              <a:lnSpc>
                <a:spcPts val="3621"/>
              </a:lnSpc>
            </a:pPr>
          </a:p>
        </p:txBody>
      </p:sp>
      <p:sp>
        <p:nvSpPr>
          <p:cNvPr name="TextBox 10" id="10"/>
          <p:cNvSpPr txBox="true"/>
          <p:nvPr/>
        </p:nvSpPr>
        <p:spPr>
          <a:xfrm rot="0">
            <a:off x="5635019" y="8481805"/>
            <a:ext cx="10755706" cy="915377"/>
          </a:xfrm>
          <a:prstGeom prst="rect">
            <a:avLst/>
          </a:prstGeom>
        </p:spPr>
        <p:txBody>
          <a:bodyPr anchor="t" rtlCol="false" tIns="0" lIns="0" bIns="0" rIns="0">
            <a:spAutoFit/>
          </a:bodyPr>
          <a:lstStyle/>
          <a:p>
            <a:pPr algn="just">
              <a:lnSpc>
                <a:spcPts val="3621"/>
              </a:lnSpc>
            </a:pPr>
            <a:r>
              <a:rPr lang="en-US" sz="2586">
                <a:solidFill>
                  <a:srgbClr val="FFFFFF"/>
                </a:solidFill>
                <a:latin typeface="Poppins"/>
                <a:ea typeface="Poppins"/>
                <a:cs typeface="Poppins"/>
                <a:sym typeface="Poppins"/>
              </a:rPr>
              <a:t>In 8 month’s ”Asian Roofing Products” got 237 reviews from their reputation management system. ranked top 2 in their city..!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030674" y="6426980"/>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43425" y="542925"/>
            <a:ext cx="9201150" cy="9201150"/>
          </a:xfrm>
          <a:custGeom>
            <a:avLst/>
            <a:gdLst/>
            <a:ahLst/>
            <a:cxnLst/>
            <a:rect r="r" b="b" t="t" l="l"/>
            <a:pathLst>
              <a:path h="9201150" w="9201150">
                <a:moveTo>
                  <a:pt x="0" y="0"/>
                </a:moveTo>
                <a:lnTo>
                  <a:pt x="9201150" y="0"/>
                </a:lnTo>
                <a:lnTo>
                  <a:pt x="9201150" y="9201150"/>
                </a:lnTo>
                <a:lnTo>
                  <a:pt x="0" y="9201150"/>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783217" y="-964573"/>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a:hlinkClick r:id="rId7" tooltip="https://www.asianroofing.in"/>
          </p:cNvPr>
          <p:cNvSpPr/>
          <p:nvPr/>
        </p:nvSpPr>
        <p:spPr>
          <a:xfrm flipH="false" flipV="false" rot="0">
            <a:off x="2093196" y="1484397"/>
            <a:ext cx="12690021" cy="5171184"/>
          </a:xfrm>
          <a:custGeom>
            <a:avLst/>
            <a:gdLst/>
            <a:ahLst/>
            <a:cxnLst/>
            <a:rect r="r" b="b" t="t" l="l"/>
            <a:pathLst>
              <a:path h="5171184" w="12690021">
                <a:moveTo>
                  <a:pt x="0" y="0"/>
                </a:moveTo>
                <a:lnTo>
                  <a:pt x="12690021" y="0"/>
                </a:lnTo>
                <a:lnTo>
                  <a:pt x="12690021" y="5171183"/>
                </a:lnTo>
                <a:lnTo>
                  <a:pt x="0" y="5171183"/>
                </a:lnTo>
                <a:lnTo>
                  <a:pt x="0" y="0"/>
                </a:lnTo>
                <a:close/>
              </a:path>
            </a:pathLst>
          </a:custGeom>
          <a:blipFill>
            <a:blip r:embed="rId6"/>
            <a:stretch>
              <a:fillRect l="0" t="0" r="0" b="0"/>
            </a:stretch>
          </a:blipFill>
        </p:spPr>
      </p:sp>
      <p:sp>
        <p:nvSpPr>
          <p:cNvPr name="TextBox 6" id="6"/>
          <p:cNvSpPr txBox="true"/>
          <p:nvPr/>
        </p:nvSpPr>
        <p:spPr>
          <a:xfrm rot="0">
            <a:off x="4138176" y="6948697"/>
            <a:ext cx="13628510" cy="1995042"/>
          </a:xfrm>
          <a:prstGeom prst="rect">
            <a:avLst/>
          </a:prstGeom>
        </p:spPr>
        <p:txBody>
          <a:bodyPr anchor="t" rtlCol="false" tIns="0" lIns="0" bIns="0" rIns="0">
            <a:spAutoFit/>
          </a:bodyPr>
          <a:lstStyle/>
          <a:p>
            <a:pPr algn="just">
              <a:lnSpc>
                <a:spcPts val="3962"/>
              </a:lnSpc>
            </a:pPr>
            <a:r>
              <a:rPr lang="en-US" sz="2830">
                <a:solidFill>
                  <a:srgbClr val="FFFFFF"/>
                </a:solidFill>
                <a:latin typeface="Poppins"/>
                <a:ea typeface="Poppins"/>
                <a:cs typeface="Poppins"/>
                <a:sym typeface="Poppins"/>
              </a:rPr>
              <a:t>We built a simple elegant website that contains their detials about thier service and their buisness, and we intergrated reputation management system to stack more good reviews and made them ranked up to top 3 in their city within 8 months.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3433588" y="5806884"/>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1720" y="6178640"/>
            <a:ext cx="5427775" cy="5111978"/>
          </a:xfrm>
          <a:custGeom>
            <a:avLst/>
            <a:gdLst/>
            <a:ahLst/>
            <a:cxnLst/>
            <a:rect r="r" b="b" t="t" l="l"/>
            <a:pathLst>
              <a:path h="5111978" w="5427775">
                <a:moveTo>
                  <a:pt x="0" y="0"/>
                </a:moveTo>
                <a:lnTo>
                  <a:pt x="5427776" y="0"/>
                </a:lnTo>
                <a:lnTo>
                  <a:pt x="5427776" y="5111978"/>
                </a:lnTo>
                <a:lnTo>
                  <a:pt x="0" y="51119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664621" y="-753127"/>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290021" y="657246"/>
            <a:ext cx="6554082" cy="7010165"/>
          </a:xfrm>
          <a:custGeom>
            <a:avLst/>
            <a:gdLst/>
            <a:ahLst/>
            <a:cxnLst/>
            <a:rect r="r" b="b" t="t" l="l"/>
            <a:pathLst>
              <a:path h="7010165" w="6554082">
                <a:moveTo>
                  <a:pt x="0" y="0"/>
                </a:moveTo>
                <a:lnTo>
                  <a:pt x="6554082" y="0"/>
                </a:lnTo>
                <a:lnTo>
                  <a:pt x="6554082" y="7010165"/>
                </a:lnTo>
                <a:lnTo>
                  <a:pt x="0" y="7010165"/>
                </a:lnTo>
                <a:lnTo>
                  <a:pt x="0" y="0"/>
                </a:lnTo>
                <a:close/>
              </a:path>
            </a:pathLst>
          </a:custGeom>
          <a:blipFill>
            <a:blip r:embed="rId6"/>
            <a:stretch>
              <a:fillRect l="0" t="0" r="0" b="0"/>
            </a:stretch>
          </a:blipFill>
        </p:spPr>
      </p:sp>
      <p:sp>
        <p:nvSpPr>
          <p:cNvPr name="TextBox 6" id="6"/>
          <p:cNvSpPr txBox="true"/>
          <p:nvPr/>
        </p:nvSpPr>
        <p:spPr>
          <a:xfrm rot="0">
            <a:off x="2252168" y="2846347"/>
            <a:ext cx="6640906" cy="458177"/>
          </a:xfrm>
          <a:prstGeom prst="rect">
            <a:avLst/>
          </a:prstGeom>
        </p:spPr>
        <p:txBody>
          <a:bodyPr anchor="t" rtlCol="false" tIns="0" lIns="0" bIns="0" rIns="0">
            <a:spAutoFit/>
          </a:bodyPr>
          <a:lstStyle/>
          <a:p>
            <a:pPr algn="just">
              <a:lnSpc>
                <a:spcPts val="3621"/>
              </a:lnSpc>
            </a:pPr>
            <a:r>
              <a:rPr lang="en-US" sz="2586">
                <a:solidFill>
                  <a:srgbClr val="FFFFFF"/>
                </a:solidFill>
                <a:latin typeface="Poppins"/>
                <a:ea typeface="Poppins"/>
                <a:cs typeface="Poppins"/>
                <a:sym typeface="Poppins"/>
              </a:rPr>
              <a:t>Issues they are faced </a:t>
            </a:r>
          </a:p>
        </p:txBody>
      </p:sp>
      <p:sp>
        <p:nvSpPr>
          <p:cNvPr name="TextBox 7" id="7"/>
          <p:cNvSpPr txBox="true"/>
          <p:nvPr/>
        </p:nvSpPr>
        <p:spPr>
          <a:xfrm rot="0">
            <a:off x="2252168" y="895350"/>
            <a:ext cx="6640906" cy="1610541"/>
          </a:xfrm>
          <a:prstGeom prst="rect">
            <a:avLst/>
          </a:prstGeom>
        </p:spPr>
        <p:txBody>
          <a:bodyPr anchor="t" rtlCol="false" tIns="0" lIns="0" bIns="0" rIns="0">
            <a:spAutoFit/>
          </a:bodyPr>
          <a:lstStyle/>
          <a:p>
            <a:pPr algn="just">
              <a:lnSpc>
                <a:spcPts val="11000"/>
              </a:lnSpc>
            </a:pPr>
            <a:r>
              <a:rPr lang="en-US" sz="9734">
                <a:solidFill>
                  <a:srgbClr val="FFFFFF"/>
                </a:solidFill>
                <a:latin typeface="Impact"/>
                <a:ea typeface="Impact"/>
                <a:cs typeface="Impact"/>
                <a:sym typeface="Impact"/>
              </a:rPr>
              <a:t>RESULT #7</a:t>
            </a:r>
          </a:p>
        </p:txBody>
      </p:sp>
      <p:sp>
        <p:nvSpPr>
          <p:cNvPr name="TextBox 8" id="8"/>
          <p:cNvSpPr txBox="true"/>
          <p:nvPr/>
        </p:nvSpPr>
        <p:spPr>
          <a:xfrm rot="0">
            <a:off x="2252168" y="2251891"/>
            <a:ext cx="8394528" cy="441325"/>
          </a:xfrm>
          <a:prstGeom prst="rect">
            <a:avLst/>
          </a:prstGeom>
        </p:spPr>
        <p:txBody>
          <a:bodyPr anchor="t" rtlCol="false" tIns="0" lIns="0" bIns="0" rIns="0">
            <a:spAutoFit/>
          </a:bodyPr>
          <a:lstStyle/>
          <a:p>
            <a:pPr algn="l">
              <a:lnSpc>
                <a:spcPts val="3499"/>
              </a:lnSpc>
            </a:pPr>
            <a:r>
              <a:rPr lang="en-US" sz="2499" i="true">
                <a:solidFill>
                  <a:srgbClr val="FFFFFF"/>
                </a:solidFill>
                <a:latin typeface="Poppins Italics"/>
                <a:ea typeface="Poppins Italics"/>
                <a:cs typeface="Poppins Italics"/>
                <a:sym typeface="Poppins Italics"/>
              </a:rPr>
              <a:t>ONSPOT TEAM ELECTRICAL/PLUMBING - COIMBATORE</a:t>
            </a:r>
          </a:p>
        </p:txBody>
      </p:sp>
      <p:sp>
        <p:nvSpPr>
          <p:cNvPr name="TextBox 9" id="9"/>
          <p:cNvSpPr txBox="true"/>
          <p:nvPr/>
        </p:nvSpPr>
        <p:spPr>
          <a:xfrm rot="0">
            <a:off x="5635019" y="8481805"/>
            <a:ext cx="10755706" cy="915377"/>
          </a:xfrm>
          <a:prstGeom prst="rect">
            <a:avLst/>
          </a:prstGeom>
        </p:spPr>
        <p:txBody>
          <a:bodyPr anchor="t" rtlCol="false" tIns="0" lIns="0" bIns="0" rIns="0">
            <a:spAutoFit/>
          </a:bodyPr>
          <a:lstStyle/>
          <a:p>
            <a:pPr algn="just">
              <a:lnSpc>
                <a:spcPts val="3621"/>
              </a:lnSpc>
            </a:pPr>
            <a:r>
              <a:rPr lang="en-US" sz="2586">
                <a:solidFill>
                  <a:srgbClr val="FFFFFF"/>
                </a:solidFill>
                <a:latin typeface="Poppins"/>
                <a:ea typeface="Poppins"/>
                <a:cs typeface="Poppins"/>
                <a:sym typeface="Poppins"/>
              </a:rPr>
              <a:t>In 8 month’s ”Asian Roofing Products” got 237 reviews from their reputation management system. ranked top 2 in their city..!</a:t>
            </a:r>
          </a:p>
        </p:txBody>
      </p:sp>
      <p:sp>
        <p:nvSpPr>
          <p:cNvPr name="TextBox 10" id="10"/>
          <p:cNvSpPr txBox="true"/>
          <p:nvPr/>
        </p:nvSpPr>
        <p:spPr>
          <a:xfrm rot="0">
            <a:off x="2623643" y="3456923"/>
            <a:ext cx="8441131" cy="2744177"/>
          </a:xfrm>
          <a:prstGeom prst="rect">
            <a:avLst/>
          </a:prstGeom>
        </p:spPr>
        <p:txBody>
          <a:bodyPr anchor="t" rtlCol="false" tIns="0" lIns="0" bIns="0" rIns="0">
            <a:spAutoFit/>
          </a:bodyPr>
          <a:lstStyle/>
          <a:p>
            <a:pPr algn="just" marL="558436" indent="-279218" lvl="1">
              <a:lnSpc>
                <a:spcPts val="3621"/>
              </a:lnSpc>
              <a:buFont typeface="Arial"/>
              <a:buChar char="•"/>
            </a:pPr>
            <a:r>
              <a:rPr lang="en-US" sz="2586">
                <a:solidFill>
                  <a:srgbClr val="FFFFFF"/>
                </a:solidFill>
                <a:latin typeface="Poppins"/>
                <a:ea typeface="Poppins"/>
                <a:cs typeface="Poppins"/>
                <a:sym typeface="Poppins"/>
              </a:rPr>
              <a:t>Getting leads only  by word of mouth</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Losing clients while they are busy at their work</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poor online prescence in their city</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getting bad reviews </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wasting money on social media and other agencies..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030674" y="6426980"/>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43425" y="542925"/>
            <a:ext cx="9201150" cy="9201150"/>
          </a:xfrm>
          <a:custGeom>
            <a:avLst/>
            <a:gdLst/>
            <a:ahLst/>
            <a:cxnLst/>
            <a:rect r="r" b="b" t="t" l="l"/>
            <a:pathLst>
              <a:path h="9201150" w="9201150">
                <a:moveTo>
                  <a:pt x="0" y="0"/>
                </a:moveTo>
                <a:lnTo>
                  <a:pt x="9201150" y="0"/>
                </a:lnTo>
                <a:lnTo>
                  <a:pt x="9201150" y="9201150"/>
                </a:lnTo>
                <a:lnTo>
                  <a:pt x="0" y="9201150"/>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783217" y="-964573"/>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a:hlinkClick r:id="rId7" tooltip="https://onspotteam.in"/>
          </p:cNvPr>
          <p:cNvSpPr/>
          <p:nvPr/>
        </p:nvSpPr>
        <p:spPr>
          <a:xfrm flipH="false" flipV="false" rot="0">
            <a:off x="1921746" y="615740"/>
            <a:ext cx="12463787" cy="5811240"/>
          </a:xfrm>
          <a:custGeom>
            <a:avLst/>
            <a:gdLst/>
            <a:ahLst/>
            <a:cxnLst/>
            <a:rect r="r" b="b" t="t" l="l"/>
            <a:pathLst>
              <a:path h="5811240" w="12463787">
                <a:moveTo>
                  <a:pt x="0" y="0"/>
                </a:moveTo>
                <a:lnTo>
                  <a:pt x="12463786" y="0"/>
                </a:lnTo>
                <a:lnTo>
                  <a:pt x="12463786" y="5811240"/>
                </a:lnTo>
                <a:lnTo>
                  <a:pt x="0" y="5811240"/>
                </a:lnTo>
                <a:lnTo>
                  <a:pt x="0" y="0"/>
                </a:lnTo>
                <a:close/>
              </a:path>
            </a:pathLst>
          </a:custGeom>
          <a:blipFill>
            <a:blip r:embed="rId6"/>
            <a:stretch>
              <a:fillRect l="0" t="0" r="0" b="0"/>
            </a:stretch>
          </a:blipFill>
        </p:spPr>
      </p:sp>
      <p:sp>
        <p:nvSpPr>
          <p:cNvPr name="TextBox 6" id="6"/>
          <p:cNvSpPr txBox="true"/>
          <p:nvPr/>
        </p:nvSpPr>
        <p:spPr>
          <a:xfrm rot="0">
            <a:off x="4138176" y="6948697"/>
            <a:ext cx="13628510" cy="2490342"/>
          </a:xfrm>
          <a:prstGeom prst="rect">
            <a:avLst/>
          </a:prstGeom>
        </p:spPr>
        <p:txBody>
          <a:bodyPr anchor="t" rtlCol="false" tIns="0" lIns="0" bIns="0" rIns="0">
            <a:spAutoFit/>
          </a:bodyPr>
          <a:lstStyle/>
          <a:p>
            <a:pPr algn="just">
              <a:lnSpc>
                <a:spcPts val="3962"/>
              </a:lnSpc>
            </a:pPr>
            <a:r>
              <a:rPr lang="en-US" sz="2830">
                <a:solidFill>
                  <a:srgbClr val="FFFFFF"/>
                </a:solidFill>
                <a:latin typeface="Poppins"/>
                <a:ea typeface="Poppins"/>
                <a:cs typeface="Poppins"/>
                <a:sym typeface="Poppins"/>
              </a:rPr>
              <a:t>We made a system &amp; smart website for “Onspot Team Electrical/Plumbing” that made them to rank higher in google and protect their reputation from getting bad reviews. the website has an ai in-built inside that automatiocally send leads and good quality prospects to them &amp; we managing their system 24/7.  and made them to get more call &amp; bookings..!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3433588" y="5806884"/>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1720" y="6178640"/>
            <a:ext cx="5427775" cy="5111978"/>
          </a:xfrm>
          <a:custGeom>
            <a:avLst/>
            <a:gdLst/>
            <a:ahLst/>
            <a:cxnLst/>
            <a:rect r="r" b="b" t="t" l="l"/>
            <a:pathLst>
              <a:path h="5111978" w="5427775">
                <a:moveTo>
                  <a:pt x="0" y="0"/>
                </a:moveTo>
                <a:lnTo>
                  <a:pt x="5427776" y="0"/>
                </a:lnTo>
                <a:lnTo>
                  <a:pt x="5427776" y="5111978"/>
                </a:lnTo>
                <a:lnTo>
                  <a:pt x="0" y="51119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664621" y="-753127"/>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397010" y="730350"/>
            <a:ext cx="6411396" cy="6330034"/>
          </a:xfrm>
          <a:custGeom>
            <a:avLst/>
            <a:gdLst/>
            <a:ahLst/>
            <a:cxnLst/>
            <a:rect r="r" b="b" t="t" l="l"/>
            <a:pathLst>
              <a:path h="6330034" w="6411396">
                <a:moveTo>
                  <a:pt x="0" y="0"/>
                </a:moveTo>
                <a:lnTo>
                  <a:pt x="6411396" y="0"/>
                </a:lnTo>
                <a:lnTo>
                  <a:pt x="6411396" y="6330033"/>
                </a:lnTo>
                <a:lnTo>
                  <a:pt x="0" y="6330033"/>
                </a:lnTo>
                <a:lnTo>
                  <a:pt x="0" y="0"/>
                </a:lnTo>
                <a:close/>
              </a:path>
            </a:pathLst>
          </a:custGeom>
          <a:blipFill>
            <a:blip r:embed="rId6"/>
            <a:stretch>
              <a:fillRect l="0" t="0" r="0" b="0"/>
            </a:stretch>
          </a:blipFill>
        </p:spPr>
      </p:sp>
      <p:sp>
        <p:nvSpPr>
          <p:cNvPr name="TextBox 6" id="6"/>
          <p:cNvSpPr txBox="true"/>
          <p:nvPr/>
        </p:nvSpPr>
        <p:spPr>
          <a:xfrm rot="0">
            <a:off x="2252168" y="2846347"/>
            <a:ext cx="6640906" cy="458177"/>
          </a:xfrm>
          <a:prstGeom prst="rect">
            <a:avLst/>
          </a:prstGeom>
        </p:spPr>
        <p:txBody>
          <a:bodyPr anchor="t" rtlCol="false" tIns="0" lIns="0" bIns="0" rIns="0">
            <a:spAutoFit/>
          </a:bodyPr>
          <a:lstStyle/>
          <a:p>
            <a:pPr algn="just">
              <a:lnSpc>
                <a:spcPts val="3621"/>
              </a:lnSpc>
            </a:pPr>
            <a:r>
              <a:rPr lang="en-US" sz="2586">
                <a:solidFill>
                  <a:srgbClr val="FFFFFF"/>
                </a:solidFill>
                <a:latin typeface="Poppins"/>
                <a:ea typeface="Poppins"/>
                <a:cs typeface="Poppins"/>
                <a:sym typeface="Poppins"/>
              </a:rPr>
              <a:t>Issues they are faced </a:t>
            </a:r>
          </a:p>
        </p:txBody>
      </p:sp>
      <p:sp>
        <p:nvSpPr>
          <p:cNvPr name="TextBox 7" id="7"/>
          <p:cNvSpPr txBox="true"/>
          <p:nvPr/>
        </p:nvSpPr>
        <p:spPr>
          <a:xfrm rot="0">
            <a:off x="2252168" y="895350"/>
            <a:ext cx="6640906" cy="1610541"/>
          </a:xfrm>
          <a:prstGeom prst="rect">
            <a:avLst/>
          </a:prstGeom>
        </p:spPr>
        <p:txBody>
          <a:bodyPr anchor="t" rtlCol="false" tIns="0" lIns="0" bIns="0" rIns="0">
            <a:spAutoFit/>
          </a:bodyPr>
          <a:lstStyle/>
          <a:p>
            <a:pPr algn="just">
              <a:lnSpc>
                <a:spcPts val="11000"/>
              </a:lnSpc>
            </a:pPr>
            <a:r>
              <a:rPr lang="en-US" sz="9734">
                <a:solidFill>
                  <a:srgbClr val="FFFFFF"/>
                </a:solidFill>
                <a:latin typeface="Impact"/>
                <a:ea typeface="Impact"/>
                <a:cs typeface="Impact"/>
                <a:sym typeface="Impact"/>
              </a:rPr>
              <a:t>RESULT #8</a:t>
            </a:r>
          </a:p>
        </p:txBody>
      </p:sp>
      <p:sp>
        <p:nvSpPr>
          <p:cNvPr name="TextBox 8" id="8"/>
          <p:cNvSpPr txBox="true"/>
          <p:nvPr/>
        </p:nvSpPr>
        <p:spPr>
          <a:xfrm rot="0">
            <a:off x="2252168" y="2251891"/>
            <a:ext cx="8394528" cy="441325"/>
          </a:xfrm>
          <a:prstGeom prst="rect">
            <a:avLst/>
          </a:prstGeom>
        </p:spPr>
        <p:txBody>
          <a:bodyPr anchor="t" rtlCol="false" tIns="0" lIns="0" bIns="0" rIns="0">
            <a:spAutoFit/>
          </a:bodyPr>
          <a:lstStyle/>
          <a:p>
            <a:pPr algn="l">
              <a:lnSpc>
                <a:spcPts val="3499"/>
              </a:lnSpc>
            </a:pPr>
            <a:r>
              <a:rPr lang="en-US" sz="2499" i="true">
                <a:solidFill>
                  <a:srgbClr val="FFFFFF"/>
                </a:solidFill>
                <a:latin typeface="Poppins Italics"/>
                <a:ea typeface="Poppins Italics"/>
                <a:cs typeface="Poppins Italics"/>
                <a:sym typeface="Poppins Italics"/>
              </a:rPr>
              <a:t>FOUR LEAF LANDSCAPE - NEW DELHI</a:t>
            </a:r>
          </a:p>
        </p:txBody>
      </p:sp>
      <p:sp>
        <p:nvSpPr>
          <p:cNvPr name="TextBox 9" id="9"/>
          <p:cNvSpPr txBox="true"/>
          <p:nvPr/>
        </p:nvSpPr>
        <p:spPr>
          <a:xfrm rot="0">
            <a:off x="5635019" y="8481805"/>
            <a:ext cx="10755706" cy="915377"/>
          </a:xfrm>
          <a:prstGeom prst="rect">
            <a:avLst/>
          </a:prstGeom>
        </p:spPr>
        <p:txBody>
          <a:bodyPr anchor="t" rtlCol="false" tIns="0" lIns="0" bIns="0" rIns="0">
            <a:spAutoFit/>
          </a:bodyPr>
          <a:lstStyle/>
          <a:p>
            <a:pPr algn="just">
              <a:lnSpc>
                <a:spcPts val="3621"/>
              </a:lnSpc>
            </a:pPr>
            <a:r>
              <a:rPr lang="en-US" sz="2586">
                <a:solidFill>
                  <a:srgbClr val="FFFFFF"/>
                </a:solidFill>
                <a:latin typeface="Poppins"/>
                <a:ea typeface="Poppins"/>
                <a:cs typeface="Poppins"/>
                <a:sym typeface="Poppins"/>
              </a:rPr>
              <a:t>In 8 month’s ”Asian Roofing Products” got 237 reviews from their reputation management system. ranked top 2 in their city..!</a:t>
            </a:r>
          </a:p>
        </p:txBody>
      </p:sp>
      <p:sp>
        <p:nvSpPr>
          <p:cNvPr name="TextBox 10" id="10"/>
          <p:cNvSpPr txBox="true"/>
          <p:nvPr/>
        </p:nvSpPr>
        <p:spPr>
          <a:xfrm rot="0">
            <a:off x="2623643" y="3456923"/>
            <a:ext cx="8441131" cy="2744177"/>
          </a:xfrm>
          <a:prstGeom prst="rect">
            <a:avLst/>
          </a:prstGeom>
        </p:spPr>
        <p:txBody>
          <a:bodyPr anchor="t" rtlCol="false" tIns="0" lIns="0" bIns="0" rIns="0">
            <a:spAutoFit/>
          </a:bodyPr>
          <a:lstStyle/>
          <a:p>
            <a:pPr algn="just" marL="558436" indent="-279218" lvl="1">
              <a:lnSpc>
                <a:spcPts val="3621"/>
              </a:lnSpc>
              <a:buFont typeface="Arial"/>
              <a:buChar char="•"/>
            </a:pPr>
            <a:r>
              <a:rPr lang="en-US" sz="2586">
                <a:solidFill>
                  <a:srgbClr val="FFFFFF"/>
                </a:solidFill>
                <a:latin typeface="Poppins"/>
                <a:ea typeface="Poppins"/>
                <a:cs typeface="Poppins"/>
                <a:sym typeface="Poppins"/>
              </a:rPr>
              <a:t>Getting leads only in word of mouth &amp; reffral’s</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poor online prescence in their city</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getting bad reviews and not getting many reviews</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They dont have time to manage their website.</a:t>
            </a:r>
          </a:p>
          <a:p>
            <a:pPr algn="just">
              <a:lnSpc>
                <a:spcPts val="3621"/>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030674" y="6426980"/>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43425" y="542925"/>
            <a:ext cx="9201150" cy="9201150"/>
          </a:xfrm>
          <a:custGeom>
            <a:avLst/>
            <a:gdLst/>
            <a:ahLst/>
            <a:cxnLst/>
            <a:rect r="r" b="b" t="t" l="l"/>
            <a:pathLst>
              <a:path h="9201150" w="9201150">
                <a:moveTo>
                  <a:pt x="0" y="0"/>
                </a:moveTo>
                <a:lnTo>
                  <a:pt x="9201150" y="0"/>
                </a:lnTo>
                <a:lnTo>
                  <a:pt x="9201150" y="9201150"/>
                </a:lnTo>
                <a:lnTo>
                  <a:pt x="0" y="9201150"/>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783217" y="-964573"/>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a:hlinkClick r:id="rId7" tooltip="https://fourscape.com"/>
          </p:cNvPr>
          <p:cNvSpPr/>
          <p:nvPr/>
        </p:nvSpPr>
        <p:spPr>
          <a:xfrm flipH="false" flipV="false" rot="0">
            <a:off x="1807446" y="874413"/>
            <a:ext cx="12643061" cy="5910631"/>
          </a:xfrm>
          <a:custGeom>
            <a:avLst/>
            <a:gdLst/>
            <a:ahLst/>
            <a:cxnLst/>
            <a:rect r="r" b="b" t="t" l="l"/>
            <a:pathLst>
              <a:path h="5910631" w="12643061">
                <a:moveTo>
                  <a:pt x="0" y="0"/>
                </a:moveTo>
                <a:lnTo>
                  <a:pt x="12643061" y="0"/>
                </a:lnTo>
                <a:lnTo>
                  <a:pt x="12643061" y="5910631"/>
                </a:lnTo>
                <a:lnTo>
                  <a:pt x="0" y="5910631"/>
                </a:lnTo>
                <a:lnTo>
                  <a:pt x="0" y="0"/>
                </a:lnTo>
                <a:close/>
              </a:path>
            </a:pathLst>
          </a:custGeom>
          <a:blipFill>
            <a:blip r:embed="rId6"/>
            <a:stretch>
              <a:fillRect l="0" t="0" r="0" b="0"/>
            </a:stretch>
          </a:blipFill>
        </p:spPr>
      </p:sp>
      <p:sp>
        <p:nvSpPr>
          <p:cNvPr name="TextBox 6" id="6"/>
          <p:cNvSpPr txBox="true"/>
          <p:nvPr/>
        </p:nvSpPr>
        <p:spPr>
          <a:xfrm rot="0">
            <a:off x="4138176" y="6948697"/>
            <a:ext cx="13628510" cy="2985642"/>
          </a:xfrm>
          <a:prstGeom prst="rect">
            <a:avLst/>
          </a:prstGeom>
        </p:spPr>
        <p:txBody>
          <a:bodyPr anchor="t" rtlCol="false" tIns="0" lIns="0" bIns="0" rIns="0">
            <a:spAutoFit/>
          </a:bodyPr>
          <a:lstStyle/>
          <a:p>
            <a:pPr algn="just">
              <a:lnSpc>
                <a:spcPts val="3962"/>
              </a:lnSpc>
            </a:pPr>
            <a:r>
              <a:rPr lang="en-US" sz="2830">
                <a:solidFill>
                  <a:srgbClr val="FFFFFF"/>
                </a:solidFill>
                <a:latin typeface="Poppins"/>
                <a:ea typeface="Poppins"/>
                <a:cs typeface="Poppins"/>
                <a:sym typeface="Poppins"/>
              </a:rPr>
              <a:t>We built a simple good looking website with thier service, pricing and their detials about their buisness. and we add an ai that books appointment and collects the contact detials for CRM follow ups, and we add a reputation management to their buisness that keeps adding good reviews only..!, that made them rank higher in their city and bringing them more calls and appointment‘s everyday..</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3592224" y="-3732007"/>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857345" y="1028700"/>
            <a:ext cx="4932403" cy="10808055"/>
          </a:xfrm>
          <a:custGeom>
            <a:avLst/>
            <a:gdLst/>
            <a:ahLst/>
            <a:cxnLst/>
            <a:rect r="r" b="b" t="t" l="l"/>
            <a:pathLst>
              <a:path h="10808055" w="4932403">
                <a:moveTo>
                  <a:pt x="0" y="0"/>
                </a:moveTo>
                <a:lnTo>
                  <a:pt x="4932404" y="0"/>
                </a:lnTo>
                <a:lnTo>
                  <a:pt x="4932404" y="10808055"/>
                </a:lnTo>
                <a:lnTo>
                  <a:pt x="0" y="108080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917121" y="4900273"/>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7542536" y="3329975"/>
            <a:ext cx="9255586" cy="6557334"/>
          </a:xfrm>
          <a:prstGeom prst="rect">
            <a:avLst/>
          </a:prstGeom>
        </p:spPr>
        <p:txBody>
          <a:bodyPr anchor="t" rtlCol="false" tIns="0" lIns="0" bIns="0" rIns="0">
            <a:spAutoFit/>
          </a:bodyPr>
          <a:lstStyle/>
          <a:p>
            <a:pPr algn="just">
              <a:lnSpc>
                <a:spcPts val="4316"/>
              </a:lnSpc>
            </a:pPr>
            <a:r>
              <a:rPr lang="en-US" sz="3083">
                <a:solidFill>
                  <a:srgbClr val="FFFFFF"/>
                </a:solidFill>
                <a:latin typeface="Poppins"/>
                <a:ea typeface="Poppins"/>
                <a:cs typeface="Poppins"/>
                <a:sym typeface="Poppins"/>
              </a:rPr>
              <a:t>We make local buisness owner to make 2x or 4x their income with our skills and systems. </a:t>
            </a:r>
          </a:p>
          <a:p>
            <a:pPr algn="just">
              <a:lnSpc>
                <a:spcPts val="4316"/>
              </a:lnSpc>
            </a:pPr>
          </a:p>
          <a:p>
            <a:pPr algn="just">
              <a:lnSpc>
                <a:spcPts val="4316"/>
              </a:lnSpc>
            </a:pPr>
            <a:r>
              <a:rPr lang="en-US" sz="3083">
                <a:solidFill>
                  <a:srgbClr val="FFFFFF"/>
                </a:solidFill>
                <a:latin typeface="Poppins"/>
                <a:ea typeface="Poppins"/>
                <a:cs typeface="Poppins"/>
                <a:sym typeface="Poppins"/>
              </a:rPr>
              <a:t>we saw how much local buisness are lossing their money on their table in front of them.</a:t>
            </a:r>
          </a:p>
          <a:p>
            <a:pPr algn="just">
              <a:lnSpc>
                <a:spcPts val="4316"/>
              </a:lnSpc>
            </a:pPr>
          </a:p>
          <a:p>
            <a:pPr algn="just">
              <a:lnSpc>
                <a:spcPts val="4316"/>
              </a:lnSpc>
            </a:pPr>
            <a:r>
              <a:rPr lang="en-US" sz="3083">
                <a:solidFill>
                  <a:srgbClr val="FFFFFF"/>
                </a:solidFill>
                <a:latin typeface="Poppins"/>
                <a:ea typeface="Poppins"/>
                <a:cs typeface="Poppins"/>
                <a:sym typeface="Poppins"/>
              </a:rPr>
              <a:t>and we fixed find and made a solution for it.</a:t>
            </a:r>
          </a:p>
          <a:p>
            <a:pPr algn="just">
              <a:lnSpc>
                <a:spcPts val="4316"/>
              </a:lnSpc>
            </a:pPr>
          </a:p>
          <a:p>
            <a:pPr algn="just">
              <a:lnSpc>
                <a:spcPts val="4316"/>
              </a:lnSpc>
            </a:pPr>
            <a:r>
              <a:rPr lang="en-US" sz="3083">
                <a:solidFill>
                  <a:srgbClr val="FFFFFF"/>
                </a:solidFill>
                <a:latin typeface="Poppins"/>
                <a:ea typeface="Poppins"/>
                <a:cs typeface="Poppins"/>
                <a:sym typeface="Poppins"/>
              </a:rPr>
              <a:t>we belive in giving value first..!</a:t>
            </a:r>
          </a:p>
          <a:p>
            <a:pPr algn="just">
              <a:lnSpc>
                <a:spcPts val="4316"/>
              </a:lnSpc>
            </a:pPr>
          </a:p>
          <a:p>
            <a:pPr algn="just">
              <a:lnSpc>
                <a:spcPts val="4316"/>
              </a:lnSpc>
            </a:pPr>
            <a:r>
              <a:rPr lang="en-US" sz="3083">
                <a:solidFill>
                  <a:srgbClr val="FFFFFF"/>
                </a:solidFill>
                <a:latin typeface="Poppins"/>
                <a:ea typeface="Poppins"/>
                <a:cs typeface="Poppins"/>
                <a:sym typeface="Poppins"/>
              </a:rPr>
              <a:t>we work on trust and hardwork..</a:t>
            </a:r>
          </a:p>
          <a:p>
            <a:pPr algn="just">
              <a:lnSpc>
                <a:spcPts val="4316"/>
              </a:lnSpc>
            </a:pPr>
          </a:p>
        </p:txBody>
      </p:sp>
      <p:sp>
        <p:nvSpPr>
          <p:cNvPr name="TextBox 6" id="6"/>
          <p:cNvSpPr txBox="true"/>
          <p:nvPr/>
        </p:nvSpPr>
        <p:spPr>
          <a:xfrm rot="0">
            <a:off x="10385816" y="1814684"/>
            <a:ext cx="6640906" cy="1610541"/>
          </a:xfrm>
          <a:prstGeom prst="rect">
            <a:avLst/>
          </a:prstGeom>
        </p:spPr>
        <p:txBody>
          <a:bodyPr anchor="t" rtlCol="false" tIns="0" lIns="0" bIns="0" rIns="0">
            <a:spAutoFit/>
          </a:bodyPr>
          <a:lstStyle/>
          <a:p>
            <a:pPr algn="r">
              <a:lnSpc>
                <a:spcPts val="11000"/>
              </a:lnSpc>
            </a:pPr>
            <a:r>
              <a:rPr lang="en-US" sz="9734">
                <a:solidFill>
                  <a:srgbClr val="FFFFFF"/>
                </a:solidFill>
                <a:latin typeface="Impact"/>
                <a:ea typeface="Impact"/>
                <a:cs typeface="Impact"/>
                <a:sym typeface="Impact"/>
              </a:rPr>
              <a:t>ABOUT US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3619233" y="5476190"/>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561318" y="158396"/>
            <a:ext cx="6532692" cy="7879344"/>
          </a:xfrm>
          <a:custGeom>
            <a:avLst/>
            <a:gdLst/>
            <a:ahLst/>
            <a:cxnLst/>
            <a:rect r="r" b="b" t="t" l="l"/>
            <a:pathLst>
              <a:path h="7879344" w="6532692">
                <a:moveTo>
                  <a:pt x="0" y="0"/>
                </a:moveTo>
                <a:lnTo>
                  <a:pt x="6532692" y="0"/>
                </a:lnTo>
                <a:lnTo>
                  <a:pt x="6532692" y="7879343"/>
                </a:lnTo>
                <a:lnTo>
                  <a:pt x="0" y="78793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354755" y="4702482"/>
            <a:ext cx="6281646" cy="442445"/>
          </a:xfrm>
          <a:prstGeom prst="rect">
            <a:avLst/>
          </a:prstGeom>
        </p:spPr>
        <p:txBody>
          <a:bodyPr anchor="t" rtlCol="false" tIns="0" lIns="0" bIns="0" rIns="0">
            <a:spAutoFit/>
          </a:bodyPr>
          <a:lstStyle/>
          <a:p>
            <a:pPr algn="l">
              <a:lnSpc>
                <a:spcPts val="3438"/>
              </a:lnSpc>
              <a:spcBef>
                <a:spcPct val="0"/>
              </a:spcBef>
            </a:pPr>
            <a:r>
              <a:rPr lang="en-US" sz="2455">
                <a:solidFill>
                  <a:srgbClr val="FFFFFF"/>
                </a:solidFill>
                <a:latin typeface="Poppins"/>
                <a:ea typeface="Poppins"/>
                <a:cs typeface="Poppins"/>
                <a:sym typeface="Poppins"/>
              </a:rPr>
              <a:t>gamil : vz.sivanesh@gamil.com</a:t>
            </a:r>
          </a:p>
        </p:txBody>
      </p:sp>
      <p:sp>
        <p:nvSpPr>
          <p:cNvPr name="TextBox 5" id="5"/>
          <p:cNvSpPr txBox="true"/>
          <p:nvPr/>
        </p:nvSpPr>
        <p:spPr>
          <a:xfrm rot="0">
            <a:off x="2354755" y="2301135"/>
            <a:ext cx="7083240" cy="1610541"/>
          </a:xfrm>
          <a:prstGeom prst="rect">
            <a:avLst/>
          </a:prstGeom>
        </p:spPr>
        <p:txBody>
          <a:bodyPr anchor="t" rtlCol="false" tIns="0" lIns="0" bIns="0" rIns="0">
            <a:spAutoFit/>
          </a:bodyPr>
          <a:lstStyle/>
          <a:p>
            <a:pPr algn="just">
              <a:lnSpc>
                <a:spcPts val="11000"/>
              </a:lnSpc>
            </a:pPr>
            <a:r>
              <a:rPr lang="en-US" sz="9734">
                <a:solidFill>
                  <a:srgbClr val="FFFFFF"/>
                </a:solidFill>
                <a:latin typeface="Impact"/>
                <a:ea typeface="Impact"/>
                <a:cs typeface="Impact"/>
                <a:sym typeface="Impact"/>
              </a:rPr>
              <a:t>CONTACT US</a:t>
            </a:r>
          </a:p>
        </p:txBody>
      </p:sp>
      <p:sp>
        <p:nvSpPr>
          <p:cNvPr name="Freeform 6" id="6"/>
          <p:cNvSpPr/>
          <p:nvPr/>
        </p:nvSpPr>
        <p:spPr>
          <a:xfrm flipH="false" flipV="true" rot="0">
            <a:off x="9437995" y="5864334"/>
            <a:ext cx="6532692" cy="7879344"/>
          </a:xfrm>
          <a:custGeom>
            <a:avLst/>
            <a:gdLst/>
            <a:ahLst/>
            <a:cxnLst/>
            <a:rect r="r" b="b" t="t" l="l"/>
            <a:pathLst>
              <a:path h="7879344" w="6532692">
                <a:moveTo>
                  <a:pt x="0" y="7879343"/>
                </a:moveTo>
                <a:lnTo>
                  <a:pt x="6532692" y="7879343"/>
                </a:lnTo>
                <a:lnTo>
                  <a:pt x="6532692" y="0"/>
                </a:lnTo>
                <a:lnTo>
                  <a:pt x="0" y="0"/>
                </a:lnTo>
                <a:lnTo>
                  <a:pt x="0" y="7879343"/>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354755" y="5421888"/>
            <a:ext cx="6281646" cy="442445"/>
          </a:xfrm>
          <a:prstGeom prst="rect">
            <a:avLst/>
          </a:prstGeom>
        </p:spPr>
        <p:txBody>
          <a:bodyPr anchor="t" rtlCol="false" tIns="0" lIns="0" bIns="0" rIns="0">
            <a:spAutoFit/>
          </a:bodyPr>
          <a:lstStyle/>
          <a:p>
            <a:pPr algn="l">
              <a:lnSpc>
                <a:spcPts val="3438"/>
              </a:lnSpc>
              <a:spcBef>
                <a:spcPct val="0"/>
              </a:spcBef>
            </a:pPr>
            <a:r>
              <a:rPr lang="en-US" sz="2455">
                <a:solidFill>
                  <a:srgbClr val="FFFFFF"/>
                </a:solidFill>
                <a:latin typeface="Poppins"/>
                <a:ea typeface="Poppins"/>
                <a:cs typeface="Poppins"/>
                <a:sym typeface="Poppins"/>
              </a:rPr>
              <a:t>+91 9025966416</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3433588" y="5806884"/>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1720" y="6178640"/>
            <a:ext cx="5427775" cy="5111978"/>
          </a:xfrm>
          <a:custGeom>
            <a:avLst/>
            <a:gdLst/>
            <a:ahLst/>
            <a:cxnLst/>
            <a:rect r="r" b="b" t="t" l="l"/>
            <a:pathLst>
              <a:path h="5111978" w="5427775">
                <a:moveTo>
                  <a:pt x="0" y="0"/>
                </a:moveTo>
                <a:lnTo>
                  <a:pt x="5427776" y="0"/>
                </a:lnTo>
                <a:lnTo>
                  <a:pt x="5427776" y="5111978"/>
                </a:lnTo>
                <a:lnTo>
                  <a:pt x="0" y="51119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664621" y="-753127"/>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857873" y="844987"/>
            <a:ext cx="5401427" cy="7180595"/>
          </a:xfrm>
          <a:custGeom>
            <a:avLst/>
            <a:gdLst/>
            <a:ahLst/>
            <a:cxnLst/>
            <a:rect r="r" b="b" t="t" l="l"/>
            <a:pathLst>
              <a:path h="7180595" w="5401427">
                <a:moveTo>
                  <a:pt x="0" y="0"/>
                </a:moveTo>
                <a:lnTo>
                  <a:pt x="5401427" y="0"/>
                </a:lnTo>
                <a:lnTo>
                  <a:pt x="5401427" y="7180595"/>
                </a:lnTo>
                <a:lnTo>
                  <a:pt x="0" y="7180595"/>
                </a:lnTo>
                <a:lnTo>
                  <a:pt x="0" y="0"/>
                </a:lnTo>
                <a:close/>
              </a:path>
            </a:pathLst>
          </a:custGeom>
          <a:blipFill>
            <a:blip r:embed="rId6"/>
            <a:stretch>
              <a:fillRect l="0" t="0" r="0" b="0"/>
            </a:stretch>
          </a:blipFill>
        </p:spPr>
      </p:sp>
      <p:sp>
        <p:nvSpPr>
          <p:cNvPr name="TextBox 6" id="6"/>
          <p:cNvSpPr txBox="true"/>
          <p:nvPr/>
        </p:nvSpPr>
        <p:spPr>
          <a:xfrm rot="0">
            <a:off x="2252168" y="2846347"/>
            <a:ext cx="6640906" cy="458177"/>
          </a:xfrm>
          <a:prstGeom prst="rect">
            <a:avLst/>
          </a:prstGeom>
        </p:spPr>
        <p:txBody>
          <a:bodyPr anchor="t" rtlCol="false" tIns="0" lIns="0" bIns="0" rIns="0">
            <a:spAutoFit/>
          </a:bodyPr>
          <a:lstStyle/>
          <a:p>
            <a:pPr algn="just">
              <a:lnSpc>
                <a:spcPts val="3621"/>
              </a:lnSpc>
            </a:pPr>
            <a:r>
              <a:rPr lang="en-US" sz="2586">
                <a:solidFill>
                  <a:srgbClr val="FFFFFF"/>
                </a:solidFill>
                <a:latin typeface="Poppins"/>
                <a:ea typeface="Poppins"/>
                <a:cs typeface="Poppins"/>
                <a:sym typeface="Poppins"/>
              </a:rPr>
              <a:t>Issues they are faced </a:t>
            </a:r>
          </a:p>
        </p:txBody>
      </p:sp>
      <p:sp>
        <p:nvSpPr>
          <p:cNvPr name="TextBox 7" id="7"/>
          <p:cNvSpPr txBox="true"/>
          <p:nvPr/>
        </p:nvSpPr>
        <p:spPr>
          <a:xfrm rot="0">
            <a:off x="2252168" y="895350"/>
            <a:ext cx="6640906" cy="1610541"/>
          </a:xfrm>
          <a:prstGeom prst="rect">
            <a:avLst/>
          </a:prstGeom>
        </p:spPr>
        <p:txBody>
          <a:bodyPr anchor="t" rtlCol="false" tIns="0" lIns="0" bIns="0" rIns="0">
            <a:spAutoFit/>
          </a:bodyPr>
          <a:lstStyle/>
          <a:p>
            <a:pPr algn="just">
              <a:lnSpc>
                <a:spcPts val="11000"/>
              </a:lnSpc>
            </a:pPr>
            <a:r>
              <a:rPr lang="en-US" sz="9734">
                <a:solidFill>
                  <a:srgbClr val="FFFFFF"/>
                </a:solidFill>
                <a:latin typeface="Impact"/>
                <a:ea typeface="Impact"/>
                <a:cs typeface="Impact"/>
                <a:sym typeface="Impact"/>
              </a:rPr>
              <a:t>RESULT #1</a:t>
            </a:r>
          </a:p>
        </p:txBody>
      </p:sp>
      <p:sp>
        <p:nvSpPr>
          <p:cNvPr name="TextBox 8" id="8"/>
          <p:cNvSpPr txBox="true"/>
          <p:nvPr/>
        </p:nvSpPr>
        <p:spPr>
          <a:xfrm rot="0">
            <a:off x="2252168" y="2251891"/>
            <a:ext cx="6622878" cy="441325"/>
          </a:xfrm>
          <a:prstGeom prst="rect">
            <a:avLst/>
          </a:prstGeom>
        </p:spPr>
        <p:txBody>
          <a:bodyPr anchor="t" rtlCol="false" tIns="0" lIns="0" bIns="0" rIns="0">
            <a:spAutoFit/>
          </a:bodyPr>
          <a:lstStyle/>
          <a:p>
            <a:pPr algn="l">
              <a:lnSpc>
                <a:spcPts val="3499"/>
              </a:lnSpc>
            </a:pPr>
            <a:r>
              <a:rPr lang="en-US" sz="2499" i="true">
                <a:solidFill>
                  <a:srgbClr val="FFFFFF"/>
                </a:solidFill>
                <a:latin typeface="Poppins Italics"/>
                <a:ea typeface="Poppins Italics"/>
                <a:cs typeface="Poppins Italics"/>
                <a:sym typeface="Poppins Italics"/>
              </a:rPr>
              <a:t>HERA CONSTRUCTIONS - COIMBATORE</a:t>
            </a:r>
          </a:p>
        </p:txBody>
      </p:sp>
      <p:sp>
        <p:nvSpPr>
          <p:cNvPr name="TextBox 9" id="9"/>
          <p:cNvSpPr txBox="true"/>
          <p:nvPr/>
        </p:nvSpPr>
        <p:spPr>
          <a:xfrm rot="0">
            <a:off x="2623643" y="3456923"/>
            <a:ext cx="8441131" cy="2744177"/>
          </a:xfrm>
          <a:prstGeom prst="rect">
            <a:avLst/>
          </a:prstGeom>
        </p:spPr>
        <p:txBody>
          <a:bodyPr anchor="t" rtlCol="false" tIns="0" lIns="0" bIns="0" rIns="0">
            <a:spAutoFit/>
          </a:bodyPr>
          <a:lstStyle/>
          <a:p>
            <a:pPr algn="just" marL="558436" indent="-279218" lvl="1">
              <a:lnSpc>
                <a:spcPts val="3621"/>
              </a:lnSpc>
              <a:buFont typeface="Arial"/>
              <a:buChar char="•"/>
            </a:pPr>
            <a:r>
              <a:rPr lang="en-US" sz="2586">
                <a:solidFill>
                  <a:srgbClr val="FFFFFF"/>
                </a:solidFill>
                <a:latin typeface="Poppins"/>
                <a:ea typeface="Poppins"/>
                <a:cs typeface="Poppins"/>
                <a:sym typeface="Poppins"/>
              </a:rPr>
              <a:t>Getting leads only  by word of mouth</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Losing clients while they are busy at their work</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poor online prescence in their city</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getting bad reviews </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wasting money on social media and other agencies..</a:t>
            </a:r>
          </a:p>
        </p:txBody>
      </p:sp>
      <p:sp>
        <p:nvSpPr>
          <p:cNvPr name="TextBox 10" id="10"/>
          <p:cNvSpPr txBox="true"/>
          <p:nvPr/>
        </p:nvSpPr>
        <p:spPr>
          <a:xfrm rot="0">
            <a:off x="5635019" y="8481805"/>
            <a:ext cx="9155506" cy="915377"/>
          </a:xfrm>
          <a:prstGeom prst="rect">
            <a:avLst/>
          </a:prstGeom>
        </p:spPr>
        <p:txBody>
          <a:bodyPr anchor="t" rtlCol="false" tIns="0" lIns="0" bIns="0" rIns="0">
            <a:spAutoFit/>
          </a:bodyPr>
          <a:lstStyle/>
          <a:p>
            <a:pPr algn="just">
              <a:lnSpc>
                <a:spcPts val="3621"/>
              </a:lnSpc>
            </a:pPr>
            <a:r>
              <a:rPr lang="en-US" sz="2586">
                <a:solidFill>
                  <a:srgbClr val="FFFFFF"/>
                </a:solidFill>
                <a:latin typeface="Poppins"/>
                <a:ea typeface="Poppins"/>
                <a:cs typeface="Poppins"/>
                <a:sym typeface="Poppins"/>
              </a:rPr>
              <a:t>Within 3 months ”HERA CONSTRUCTIONS” got 53 reviews and got 72 leads from their website.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030674" y="6426980"/>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43425" y="542925"/>
            <a:ext cx="9201150" cy="9201150"/>
          </a:xfrm>
          <a:custGeom>
            <a:avLst/>
            <a:gdLst/>
            <a:ahLst/>
            <a:cxnLst/>
            <a:rect r="r" b="b" t="t" l="l"/>
            <a:pathLst>
              <a:path h="9201150" w="9201150">
                <a:moveTo>
                  <a:pt x="0" y="0"/>
                </a:moveTo>
                <a:lnTo>
                  <a:pt x="9201150" y="0"/>
                </a:lnTo>
                <a:lnTo>
                  <a:pt x="9201150" y="9201150"/>
                </a:lnTo>
                <a:lnTo>
                  <a:pt x="0" y="9201150"/>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783217" y="-964573"/>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a:hlinkClick r:id="rId7" tooltip="https://heraconstructions.com"/>
          </p:cNvPr>
          <p:cNvSpPr/>
          <p:nvPr/>
        </p:nvSpPr>
        <p:spPr>
          <a:xfrm flipH="false" flipV="false" rot="0">
            <a:off x="2247518" y="1347851"/>
            <a:ext cx="12535699" cy="5622054"/>
          </a:xfrm>
          <a:custGeom>
            <a:avLst/>
            <a:gdLst/>
            <a:ahLst/>
            <a:cxnLst/>
            <a:rect r="r" b="b" t="t" l="l"/>
            <a:pathLst>
              <a:path h="5622054" w="12535699">
                <a:moveTo>
                  <a:pt x="0" y="0"/>
                </a:moveTo>
                <a:lnTo>
                  <a:pt x="12535699" y="0"/>
                </a:lnTo>
                <a:lnTo>
                  <a:pt x="12535699" y="5622054"/>
                </a:lnTo>
                <a:lnTo>
                  <a:pt x="0" y="5622054"/>
                </a:lnTo>
                <a:lnTo>
                  <a:pt x="0" y="0"/>
                </a:lnTo>
                <a:close/>
              </a:path>
            </a:pathLst>
          </a:custGeom>
          <a:blipFill>
            <a:blip r:embed="rId6"/>
            <a:stretch>
              <a:fillRect l="0" t="-1016" r="0" b="-10470"/>
            </a:stretch>
          </a:blipFill>
        </p:spPr>
      </p:sp>
      <p:sp>
        <p:nvSpPr>
          <p:cNvPr name="TextBox 6" id="6"/>
          <p:cNvSpPr txBox="true"/>
          <p:nvPr/>
        </p:nvSpPr>
        <p:spPr>
          <a:xfrm rot="0">
            <a:off x="4338201" y="7517105"/>
            <a:ext cx="13142735" cy="1995042"/>
          </a:xfrm>
          <a:prstGeom prst="rect">
            <a:avLst/>
          </a:prstGeom>
        </p:spPr>
        <p:txBody>
          <a:bodyPr anchor="t" rtlCol="false" tIns="0" lIns="0" bIns="0" rIns="0">
            <a:spAutoFit/>
          </a:bodyPr>
          <a:lstStyle/>
          <a:p>
            <a:pPr algn="just">
              <a:lnSpc>
                <a:spcPts val="3962"/>
              </a:lnSpc>
            </a:pPr>
            <a:r>
              <a:rPr lang="en-US" sz="2830">
                <a:solidFill>
                  <a:srgbClr val="FFFFFF"/>
                </a:solidFill>
                <a:latin typeface="Poppins"/>
                <a:ea typeface="Poppins"/>
                <a:cs typeface="Poppins"/>
                <a:sym typeface="Poppins"/>
              </a:rPr>
              <a:t>We made a system &amp; smart website that is suitable and helps them rank higher in google and protect their reputation from getting bad reviews. the website has an ai that automatiocally send leads and good quality prospects to them 24/7.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3433588" y="5806884"/>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1720" y="6178640"/>
            <a:ext cx="5427775" cy="5111978"/>
          </a:xfrm>
          <a:custGeom>
            <a:avLst/>
            <a:gdLst/>
            <a:ahLst/>
            <a:cxnLst/>
            <a:rect r="r" b="b" t="t" l="l"/>
            <a:pathLst>
              <a:path h="5111978" w="5427775">
                <a:moveTo>
                  <a:pt x="0" y="0"/>
                </a:moveTo>
                <a:lnTo>
                  <a:pt x="5427776" y="0"/>
                </a:lnTo>
                <a:lnTo>
                  <a:pt x="5427776" y="5111978"/>
                </a:lnTo>
                <a:lnTo>
                  <a:pt x="0" y="51119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664621" y="-753127"/>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945784" y="616387"/>
            <a:ext cx="5313516" cy="7203374"/>
          </a:xfrm>
          <a:custGeom>
            <a:avLst/>
            <a:gdLst/>
            <a:ahLst/>
            <a:cxnLst/>
            <a:rect r="r" b="b" t="t" l="l"/>
            <a:pathLst>
              <a:path h="7203374" w="5313516">
                <a:moveTo>
                  <a:pt x="0" y="0"/>
                </a:moveTo>
                <a:lnTo>
                  <a:pt x="5313516" y="0"/>
                </a:lnTo>
                <a:lnTo>
                  <a:pt x="5313516" y="7203374"/>
                </a:lnTo>
                <a:lnTo>
                  <a:pt x="0" y="7203374"/>
                </a:lnTo>
                <a:lnTo>
                  <a:pt x="0" y="0"/>
                </a:lnTo>
                <a:close/>
              </a:path>
            </a:pathLst>
          </a:custGeom>
          <a:blipFill>
            <a:blip r:embed="rId6"/>
            <a:stretch>
              <a:fillRect l="0" t="0" r="0" b="0"/>
            </a:stretch>
          </a:blipFill>
        </p:spPr>
      </p:sp>
      <p:sp>
        <p:nvSpPr>
          <p:cNvPr name="TextBox 6" id="6"/>
          <p:cNvSpPr txBox="true"/>
          <p:nvPr/>
        </p:nvSpPr>
        <p:spPr>
          <a:xfrm rot="0">
            <a:off x="2252168" y="2846347"/>
            <a:ext cx="6640906" cy="458177"/>
          </a:xfrm>
          <a:prstGeom prst="rect">
            <a:avLst/>
          </a:prstGeom>
        </p:spPr>
        <p:txBody>
          <a:bodyPr anchor="t" rtlCol="false" tIns="0" lIns="0" bIns="0" rIns="0">
            <a:spAutoFit/>
          </a:bodyPr>
          <a:lstStyle/>
          <a:p>
            <a:pPr algn="just">
              <a:lnSpc>
                <a:spcPts val="3621"/>
              </a:lnSpc>
            </a:pPr>
            <a:r>
              <a:rPr lang="en-US" sz="2586">
                <a:solidFill>
                  <a:srgbClr val="FFFFFF"/>
                </a:solidFill>
                <a:latin typeface="Poppins"/>
                <a:ea typeface="Poppins"/>
                <a:cs typeface="Poppins"/>
                <a:sym typeface="Poppins"/>
              </a:rPr>
              <a:t>Issues they are faced </a:t>
            </a:r>
          </a:p>
        </p:txBody>
      </p:sp>
      <p:sp>
        <p:nvSpPr>
          <p:cNvPr name="TextBox 7" id="7"/>
          <p:cNvSpPr txBox="true"/>
          <p:nvPr/>
        </p:nvSpPr>
        <p:spPr>
          <a:xfrm rot="0">
            <a:off x="2252168" y="895350"/>
            <a:ext cx="6640906" cy="1610541"/>
          </a:xfrm>
          <a:prstGeom prst="rect">
            <a:avLst/>
          </a:prstGeom>
        </p:spPr>
        <p:txBody>
          <a:bodyPr anchor="t" rtlCol="false" tIns="0" lIns="0" bIns="0" rIns="0">
            <a:spAutoFit/>
          </a:bodyPr>
          <a:lstStyle/>
          <a:p>
            <a:pPr algn="just">
              <a:lnSpc>
                <a:spcPts val="11000"/>
              </a:lnSpc>
            </a:pPr>
            <a:r>
              <a:rPr lang="en-US" sz="9734">
                <a:solidFill>
                  <a:srgbClr val="FFFFFF"/>
                </a:solidFill>
                <a:latin typeface="Impact"/>
                <a:ea typeface="Impact"/>
                <a:cs typeface="Impact"/>
                <a:sym typeface="Impact"/>
              </a:rPr>
              <a:t>RESULT #2</a:t>
            </a:r>
          </a:p>
        </p:txBody>
      </p:sp>
      <p:sp>
        <p:nvSpPr>
          <p:cNvPr name="TextBox 8" id="8"/>
          <p:cNvSpPr txBox="true"/>
          <p:nvPr/>
        </p:nvSpPr>
        <p:spPr>
          <a:xfrm rot="0">
            <a:off x="2252168" y="2251891"/>
            <a:ext cx="6622878" cy="441325"/>
          </a:xfrm>
          <a:prstGeom prst="rect">
            <a:avLst/>
          </a:prstGeom>
        </p:spPr>
        <p:txBody>
          <a:bodyPr anchor="t" rtlCol="false" tIns="0" lIns="0" bIns="0" rIns="0">
            <a:spAutoFit/>
          </a:bodyPr>
          <a:lstStyle/>
          <a:p>
            <a:pPr algn="l">
              <a:lnSpc>
                <a:spcPts val="3499"/>
              </a:lnSpc>
            </a:pPr>
            <a:r>
              <a:rPr lang="en-US" sz="2499" i="true">
                <a:solidFill>
                  <a:srgbClr val="FFFFFF"/>
                </a:solidFill>
                <a:latin typeface="Poppins Italics"/>
                <a:ea typeface="Poppins Italics"/>
                <a:cs typeface="Poppins Italics"/>
                <a:sym typeface="Poppins Italics"/>
              </a:rPr>
              <a:t>JRM CONSTRUCTIONS  - CHENNAI</a:t>
            </a:r>
          </a:p>
        </p:txBody>
      </p:sp>
      <p:sp>
        <p:nvSpPr>
          <p:cNvPr name="TextBox 9" id="9"/>
          <p:cNvSpPr txBox="true"/>
          <p:nvPr/>
        </p:nvSpPr>
        <p:spPr>
          <a:xfrm rot="0">
            <a:off x="2623643" y="3456923"/>
            <a:ext cx="8441131" cy="2744177"/>
          </a:xfrm>
          <a:prstGeom prst="rect">
            <a:avLst/>
          </a:prstGeom>
        </p:spPr>
        <p:txBody>
          <a:bodyPr anchor="t" rtlCol="false" tIns="0" lIns="0" bIns="0" rIns="0">
            <a:spAutoFit/>
          </a:bodyPr>
          <a:lstStyle/>
          <a:p>
            <a:pPr algn="just" marL="558436" indent="-279218" lvl="1">
              <a:lnSpc>
                <a:spcPts val="3621"/>
              </a:lnSpc>
              <a:buFont typeface="Arial"/>
              <a:buChar char="•"/>
            </a:pPr>
            <a:r>
              <a:rPr lang="en-US" sz="2586">
                <a:solidFill>
                  <a:srgbClr val="FFFFFF"/>
                </a:solidFill>
                <a:latin typeface="Poppins"/>
                <a:ea typeface="Poppins"/>
                <a:cs typeface="Poppins"/>
                <a:sym typeface="Poppins"/>
              </a:rPr>
              <a:t>Getting leads only in word of mouth &amp; reffral’s</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poor online prescence in their city</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getting bad reviews and not getting many reviews</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They dont have time to manage their website.</a:t>
            </a:r>
          </a:p>
          <a:p>
            <a:pPr algn="just">
              <a:lnSpc>
                <a:spcPts val="3621"/>
              </a:lnSpc>
            </a:pPr>
          </a:p>
        </p:txBody>
      </p:sp>
      <p:sp>
        <p:nvSpPr>
          <p:cNvPr name="TextBox 10" id="10"/>
          <p:cNvSpPr txBox="true"/>
          <p:nvPr/>
        </p:nvSpPr>
        <p:spPr>
          <a:xfrm rot="0">
            <a:off x="5635019" y="8481805"/>
            <a:ext cx="9155506" cy="915377"/>
          </a:xfrm>
          <a:prstGeom prst="rect">
            <a:avLst/>
          </a:prstGeom>
        </p:spPr>
        <p:txBody>
          <a:bodyPr anchor="t" rtlCol="false" tIns="0" lIns="0" bIns="0" rIns="0">
            <a:spAutoFit/>
          </a:bodyPr>
          <a:lstStyle/>
          <a:p>
            <a:pPr algn="just">
              <a:lnSpc>
                <a:spcPts val="3621"/>
              </a:lnSpc>
            </a:pPr>
            <a:r>
              <a:rPr lang="en-US" sz="2586">
                <a:solidFill>
                  <a:srgbClr val="FFFFFF"/>
                </a:solidFill>
                <a:latin typeface="Poppins"/>
                <a:ea typeface="Poppins"/>
                <a:cs typeface="Poppins"/>
                <a:sym typeface="Poppins"/>
              </a:rPr>
              <a:t>Within 4 months ”JRM Constructions” got 82 reviews and got 59 leads from their website.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030674" y="6426980"/>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43425" y="542925"/>
            <a:ext cx="9201150" cy="9201150"/>
          </a:xfrm>
          <a:custGeom>
            <a:avLst/>
            <a:gdLst/>
            <a:ahLst/>
            <a:cxnLst/>
            <a:rect r="r" b="b" t="t" l="l"/>
            <a:pathLst>
              <a:path h="9201150" w="9201150">
                <a:moveTo>
                  <a:pt x="0" y="0"/>
                </a:moveTo>
                <a:lnTo>
                  <a:pt x="9201150" y="0"/>
                </a:lnTo>
                <a:lnTo>
                  <a:pt x="9201150" y="9201150"/>
                </a:lnTo>
                <a:lnTo>
                  <a:pt x="0" y="9201150"/>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783217" y="-964573"/>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a:hlinkClick r:id="rId7" tooltip="https://jrmconstruction.in"/>
          </p:cNvPr>
          <p:cNvSpPr/>
          <p:nvPr/>
        </p:nvSpPr>
        <p:spPr>
          <a:xfrm flipH="false" flipV="false" rot="0">
            <a:off x="2236105" y="1293939"/>
            <a:ext cx="12547112" cy="5755987"/>
          </a:xfrm>
          <a:custGeom>
            <a:avLst/>
            <a:gdLst/>
            <a:ahLst/>
            <a:cxnLst/>
            <a:rect r="r" b="b" t="t" l="l"/>
            <a:pathLst>
              <a:path h="5755987" w="12547112">
                <a:moveTo>
                  <a:pt x="0" y="0"/>
                </a:moveTo>
                <a:lnTo>
                  <a:pt x="12547112" y="0"/>
                </a:lnTo>
                <a:lnTo>
                  <a:pt x="12547112" y="5755987"/>
                </a:lnTo>
                <a:lnTo>
                  <a:pt x="0" y="5755987"/>
                </a:lnTo>
                <a:lnTo>
                  <a:pt x="0" y="0"/>
                </a:lnTo>
                <a:close/>
              </a:path>
            </a:pathLst>
          </a:custGeom>
          <a:blipFill>
            <a:blip r:embed="rId6"/>
            <a:stretch>
              <a:fillRect l="0" t="0" r="0" b="0"/>
            </a:stretch>
          </a:blipFill>
        </p:spPr>
      </p:sp>
      <p:sp>
        <p:nvSpPr>
          <p:cNvPr name="TextBox 6" id="6"/>
          <p:cNvSpPr txBox="true"/>
          <p:nvPr/>
        </p:nvSpPr>
        <p:spPr>
          <a:xfrm rot="0">
            <a:off x="4338201" y="7443997"/>
            <a:ext cx="13142735" cy="2490342"/>
          </a:xfrm>
          <a:prstGeom prst="rect">
            <a:avLst/>
          </a:prstGeom>
        </p:spPr>
        <p:txBody>
          <a:bodyPr anchor="t" rtlCol="false" tIns="0" lIns="0" bIns="0" rIns="0">
            <a:spAutoFit/>
          </a:bodyPr>
          <a:lstStyle/>
          <a:p>
            <a:pPr algn="just">
              <a:lnSpc>
                <a:spcPts val="3962"/>
              </a:lnSpc>
            </a:pPr>
            <a:r>
              <a:rPr lang="en-US" sz="2830">
                <a:solidFill>
                  <a:srgbClr val="FFFFFF"/>
                </a:solidFill>
                <a:latin typeface="Poppins"/>
                <a:ea typeface="Poppins"/>
                <a:cs typeface="Poppins"/>
                <a:sym typeface="Poppins"/>
              </a:rPr>
              <a:t>We made a system &amp; smart website for “JRM Constructions” that made them to rank higher in google and protect their reputation from getting bad reviews. the website has an ai in-built inside that automatiocally send leads and good quality prospects to them &amp; we managing their system 24/7.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3433588" y="5806884"/>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1720" y="6178640"/>
            <a:ext cx="5427775" cy="5111978"/>
          </a:xfrm>
          <a:custGeom>
            <a:avLst/>
            <a:gdLst/>
            <a:ahLst/>
            <a:cxnLst/>
            <a:rect r="r" b="b" t="t" l="l"/>
            <a:pathLst>
              <a:path h="5111978" w="5427775">
                <a:moveTo>
                  <a:pt x="0" y="0"/>
                </a:moveTo>
                <a:lnTo>
                  <a:pt x="5427776" y="0"/>
                </a:lnTo>
                <a:lnTo>
                  <a:pt x="5427776" y="5111978"/>
                </a:lnTo>
                <a:lnTo>
                  <a:pt x="0" y="51119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664621" y="-753127"/>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758644" y="666291"/>
            <a:ext cx="5732595" cy="6695882"/>
          </a:xfrm>
          <a:custGeom>
            <a:avLst/>
            <a:gdLst/>
            <a:ahLst/>
            <a:cxnLst/>
            <a:rect r="r" b="b" t="t" l="l"/>
            <a:pathLst>
              <a:path h="6695882" w="5732595">
                <a:moveTo>
                  <a:pt x="0" y="0"/>
                </a:moveTo>
                <a:lnTo>
                  <a:pt x="5732594" y="0"/>
                </a:lnTo>
                <a:lnTo>
                  <a:pt x="5732594" y="6695882"/>
                </a:lnTo>
                <a:lnTo>
                  <a:pt x="0" y="6695882"/>
                </a:lnTo>
                <a:lnTo>
                  <a:pt x="0" y="0"/>
                </a:lnTo>
                <a:close/>
              </a:path>
            </a:pathLst>
          </a:custGeom>
          <a:blipFill>
            <a:blip r:embed="rId6"/>
            <a:stretch>
              <a:fillRect l="-2492" t="0" r="-4045" b="0"/>
            </a:stretch>
          </a:blipFill>
        </p:spPr>
      </p:sp>
      <p:sp>
        <p:nvSpPr>
          <p:cNvPr name="TextBox 6" id="6"/>
          <p:cNvSpPr txBox="true"/>
          <p:nvPr/>
        </p:nvSpPr>
        <p:spPr>
          <a:xfrm rot="0">
            <a:off x="2252168" y="2846347"/>
            <a:ext cx="6640906" cy="458177"/>
          </a:xfrm>
          <a:prstGeom prst="rect">
            <a:avLst/>
          </a:prstGeom>
        </p:spPr>
        <p:txBody>
          <a:bodyPr anchor="t" rtlCol="false" tIns="0" lIns="0" bIns="0" rIns="0">
            <a:spAutoFit/>
          </a:bodyPr>
          <a:lstStyle/>
          <a:p>
            <a:pPr algn="just">
              <a:lnSpc>
                <a:spcPts val="3621"/>
              </a:lnSpc>
            </a:pPr>
            <a:r>
              <a:rPr lang="en-US" sz="2586">
                <a:solidFill>
                  <a:srgbClr val="FFFFFF"/>
                </a:solidFill>
                <a:latin typeface="Poppins"/>
                <a:ea typeface="Poppins"/>
                <a:cs typeface="Poppins"/>
                <a:sym typeface="Poppins"/>
              </a:rPr>
              <a:t>Issues they are faced </a:t>
            </a:r>
          </a:p>
        </p:txBody>
      </p:sp>
      <p:sp>
        <p:nvSpPr>
          <p:cNvPr name="TextBox 7" id="7"/>
          <p:cNvSpPr txBox="true"/>
          <p:nvPr/>
        </p:nvSpPr>
        <p:spPr>
          <a:xfrm rot="0">
            <a:off x="2252168" y="895350"/>
            <a:ext cx="6640906" cy="1610541"/>
          </a:xfrm>
          <a:prstGeom prst="rect">
            <a:avLst/>
          </a:prstGeom>
        </p:spPr>
        <p:txBody>
          <a:bodyPr anchor="t" rtlCol="false" tIns="0" lIns="0" bIns="0" rIns="0">
            <a:spAutoFit/>
          </a:bodyPr>
          <a:lstStyle/>
          <a:p>
            <a:pPr algn="just">
              <a:lnSpc>
                <a:spcPts val="11000"/>
              </a:lnSpc>
            </a:pPr>
            <a:r>
              <a:rPr lang="en-US" sz="9734">
                <a:solidFill>
                  <a:srgbClr val="FFFFFF"/>
                </a:solidFill>
                <a:latin typeface="Impact"/>
                <a:ea typeface="Impact"/>
                <a:cs typeface="Impact"/>
                <a:sym typeface="Impact"/>
              </a:rPr>
              <a:t>RESULT #3</a:t>
            </a:r>
          </a:p>
        </p:txBody>
      </p:sp>
      <p:sp>
        <p:nvSpPr>
          <p:cNvPr name="TextBox 8" id="8"/>
          <p:cNvSpPr txBox="true"/>
          <p:nvPr/>
        </p:nvSpPr>
        <p:spPr>
          <a:xfrm rot="0">
            <a:off x="2252168" y="2251891"/>
            <a:ext cx="8337378" cy="879475"/>
          </a:xfrm>
          <a:prstGeom prst="rect">
            <a:avLst/>
          </a:prstGeom>
        </p:spPr>
        <p:txBody>
          <a:bodyPr anchor="t" rtlCol="false" tIns="0" lIns="0" bIns="0" rIns="0">
            <a:spAutoFit/>
          </a:bodyPr>
          <a:lstStyle/>
          <a:p>
            <a:pPr algn="l">
              <a:lnSpc>
                <a:spcPts val="3499"/>
              </a:lnSpc>
            </a:pPr>
            <a:r>
              <a:rPr lang="en-US" sz="2499" i="true">
                <a:solidFill>
                  <a:srgbClr val="FFFFFF"/>
                </a:solidFill>
                <a:latin typeface="Poppins Italics"/>
                <a:ea typeface="Poppins Italics"/>
                <a:cs typeface="Poppins Italics"/>
                <a:sym typeface="Poppins Italics"/>
              </a:rPr>
              <a:t>CHENDOOR AYUSH MEDICAL CENTER - COIMBATORE</a:t>
            </a:r>
          </a:p>
          <a:p>
            <a:pPr algn="l">
              <a:lnSpc>
                <a:spcPts val="3499"/>
              </a:lnSpc>
            </a:pPr>
          </a:p>
        </p:txBody>
      </p:sp>
      <p:sp>
        <p:nvSpPr>
          <p:cNvPr name="TextBox 9" id="9"/>
          <p:cNvSpPr txBox="true"/>
          <p:nvPr/>
        </p:nvSpPr>
        <p:spPr>
          <a:xfrm rot="0">
            <a:off x="2623643" y="3456923"/>
            <a:ext cx="8441131" cy="2744177"/>
          </a:xfrm>
          <a:prstGeom prst="rect">
            <a:avLst/>
          </a:prstGeom>
        </p:spPr>
        <p:txBody>
          <a:bodyPr anchor="t" rtlCol="false" tIns="0" lIns="0" bIns="0" rIns="0">
            <a:spAutoFit/>
          </a:bodyPr>
          <a:lstStyle/>
          <a:p>
            <a:pPr algn="just" marL="558436" indent="-279218" lvl="1">
              <a:lnSpc>
                <a:spcPts val="3621"/>
              </a:lnSpc>
              <a:buFont typeface="Arial"/>
              <a:buChar char="•"/>
            </a:pPr>
            <a:r>
              <a:rPr lang="en-US" sz="2586">
                <a:solidFill>
                  <a:srgbClr val="FFFFFF"/>
                </a:solidFill>
                <a:latin typeface="Poppins"/>
                <a:ea typeface="Poppins"/>
                <a:cs typeface="Poppins"/>
                <a:sym typeface="Poppins"/>
              </a:rPr>
              <a:t>No online presence and needed a booking system for thier patients to book appointment’s.</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no good reviews and no infuence in their city</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getting bad reviews </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lost their many money on socail media agencies</a:t>
            </a:r>
          </a:p>
        </p:txBody>
      </p:sp>
      <p:sp>
        <p:nvSpPr>
          <p:cNvPr name="TextBox 10" id="10"/>
          <p:cNvSpPr txBox="true"/>
          <p:nvPr/>
        </p:nvSpPr>
        <p:spPr>
          <a:xfrm rot="0">
            <a:off x="5635019" y="8481805"/>
            <a:ext cx="9155506" cy="1372577"/>
          </a:xfrm>
          <a:prstGeom prst="rect">
            <a:avLst/>
          </a:prstGeom>
        </p:spPr>
        <p:txBody>
          <a:bodyPr anchor="t" rtlCol="false" tIns="0" lIns="0" bIns="0" rIns="0">
            <a:spAutoFit/>
          </a:bodyPr>
          <a:lstStyle/>
          <a:p>
            <a:pPr algn="just">
              <a:lnSpc>
                <a:spcPts val="3621"/>
              </a:lnSpc>
            </a:pPr>
            <a:r>
              <a:rPr lang="en-US" sz="2586">
                <a:solidFill>
                  <a:srgbClr val="FFFFFF"/>
                </a:solidFill>
                <a:latin typeface="Poppins"/>
                <a:ea typeface="Poppins"/>
                <a:cs typeface="Poppins"/>
                <a:sym typeface="Poppins"/>
              </a:rPr>
              <a:t>Within 6 months ”Chendoor Ayush Medical Center” got 76 reviews and got 142 appointment’s from their website.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030674" y="6426980"/>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43425" y="542925"/>
            <a:ext cx="9201150" cy="9201150"/>
          </a:xfrm>
          <a:custGeom>
            <a:avLst/>
            <a:gdLst/>
            <a:ahLst/>
            <a:cxnLst/>
            <a:rect r="r" b="b" t="t" l="l"/>
            <a:pathLst>
              <a:path h="9201150" w="9201150">
                <a:moveTo>
                  <a:pt x="0" y="0"/>
                </a:moveTo>
                <a:lnTo>
                  <a:pt x="9201150" y="0"/>
                </a:lnTo>
                <a:lnTo>
                  <a:pt x="9201150" y="9201150"/>
                </a:lnTo>
                <a:lnTo>
                  <a:pt x="0" y="9201150"/>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783217" y="-964573"/>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a:hlinkClick r:id="rId7" tooltip="https://www.coimbatoreayushmedicalcenter.com"/>
          </p:cNvPr>
          <p:cNvSpPr/>
          <p:nvPr/>
        </p:nvSpPr>
        <p:spPr>
          <a:xfrm flipH="false" flipV="false" rot="0">
            <a:off x="2097092" y="1092827"/>
            <a:ext cx="12686125" cy="5962479"/>
          </a:xfrm>
          <a:custGeom>
            <a:avLst/>
            <a:gdLst/>
            <a:ahLst/>
            <a:cxnLst/>
            <a:rect r="r" b="b" t="t" l="l"/>
            <a:pathLst>
              <a:path h="5962479" w="12686125">
                <a:moveTo>
                  <a:pt x="0" y="0"/>
                </a:moveTo>
                <a:lnTo>
                  <a:pt x="12686125" y="0"/>
                </a:lnTo>
                <a:lnTo>
                  <a:pt x="12686125" y="5962479"/>
                </a:lnTo>
                <a:lnTo>
                  <a:pt x="0" y="5962479"/>
                </a:lnTo>
                <a:lnTo>
                  <a:pt x="0" y="0"/>
                </a:lnTo>
                <a:close/>
              </a:path>
            </a:pathLst>
          </a:custGeom>
          <a:blipFill>
            <a:blip r:embed="rId6"/>
            <a:stretch>
              <a:fillRect l="0" t="0" r="0" b="0"/>
            </a:stretch>
          </a:blipFill>
        </p:spPr>
      </p:sp>
      <p:sp>
        <p:nvSpPr>
          <p:cNvPr name="TextBox 6" id="6"/>
          <p:cNvSpPr txBox="true"/>
          <p:nvPr/>
        </p:nvSpPr>
        <p:spPr>
          <a:xfrm rot="0">
            <a:off x="4338201" y="7253733"/>
            <a:ext cx="13142735" cy="2490342"/>
          </a:xfrm>
          <a:prstGeom prst="rect">
            <a:avLst/>
          </a:prstGeom>
        </p:spPr>
        <p:txBody>
          <a:bodyPr anchor="t" rtlCol="false" tIns="0" lIns="0" bIns="0" rIns="0">
            <a:spAutoFit/>
          </a:bodyPr>
          <a:lstStyle/>
          <a:p>
            <a:pPr algn="just">
              <a:lnSpc>
                <a:spcPts val="3962"/>
              </a:lnSpc>
            </a:pPr>
            <a:r>
              <a:rPr lang="en-US" sz="2830">
                <a:solidFill>
                  <a:srgbClr val="FFFFFF"/>
                </a:solidFill>
                <a:latin typeface="Poppins"/>
                <a:ea typeface="Poppins"/>
                <a:cs typeface="Poppins"/>
                <a:sym typeface="Poppins"/>
              </a:rPr>
              <a:t>We built a simple good looking website with thier porfolio and what they do and what services they provide. and we add a bot that book them appointment to their calender in their clinic, and we added a reputation management system that generates them only good reviews and make them rank higher in their city on google.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3433588" y="5806884"/>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1720" y="6178640"/>
            <a:ext cx="5427775" cy="5111978"/>
          </a:xfrm>
          <a:custGeom>
            <a:avLst/>
            <a:gdLst/>
            <a:ahLst/>
            <a:cxnLst/>
            <a:rect r="r" b="b" t="t" l="l"/>
            <a:pathLst>
              <a:path h="5111978" w="5427775">
                <a:moveTo>
                  <a:pt x="0" y="0"/>
                </a:moveTo>
                <a:lnTo>
                  <a:pt x="5427776" y="0"/>
                </a:lnTo>
                <a:lnTo>
                  <a:pt x="5427776" y="5111978"/>
                </a:lnTo>
                <a:lnTo>
                  <a:pt x="0" y="51119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664621" y="-753127"/>
            <a:ext cx="8115300" cy="8115300"/>
          </a:xfrm>
          <a:custGeom>
            <a:avLst/>
            <a:gdLst/>
            <a:ahLst/>
            <a:cxnLst/>
            <a:rect r="r" b="b" t="t" l="l"/>
            <a:pathLst>
              <a:path h="8115300" w="8115300">
                <a:moveTo>
                  <a:pt x="0" y="0"/>
                </a:moveTo>
                <a:lnTo>
                  <a:pt x="8115300" y="0"/>
                </a:lnTo>
                <a:lnTo>
                  <a:pt x="8115300" y="8115300"/>
                </a:lnTo>
                <a:lnTo>
                  <a:pt x="0" y="81153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895364" y="740344"/>
            <a:ext cx="5790321" cy="6621829"/>
          </a:xfrm>
          <a:custGeom>
            <a:avLst/>
            <a:gdLst/>
            <a:ahLst/>
            <a:cxnLst/>
            <a:rect r="r" b="b" t="t" l="l"/>
            <a:pathLst>
              <a:path h="6621829" w="5790321">
                <a:moveTo>
                  <a:pt x="0" y="0"/>
                </a:moveTo>
                <a:lnTo>
                  <a:pt x="5790321" y="0"/>
                </a:lnTo>
                <a:lnTo>
                  <a:pt x="5790321" y="6621829"/>
                </a:lnTo>
                <a:lnTo>
                  <a:pt x="0" y="6621829"/>
                </a:lnTo>
                <a:lnTo>
                  <a:pt x="0" y="0"/>
                </a:lnTo>
                <a:close/>
              </a:path>
            </a:pathLst>
          </a:custGeom>
          <a:blipFill>
            <a:blip r:embed="rId6"/>
            <a:stretch>
              <a:fillRect l="0" t="0" r="0" b="0"/>
            </a:stretch>
          </a:blipFill>
        </p:spPr>
      </p:sp>
      <p:sp>
        <p:nvSpPr>
          <p:cNvPr name="TextBox 6" id="6"/>
          <p:cNvSpPr txBox="true"/>
          <p:nvPr/>
        </p:nvSpPr>
        <p:spPr>
          <a:xfrm rot="0">
            <a:off x="2252168" y="2846347"/>
            <a:ext cx="6640906" cy="458177"/>
          </a:xfrm>
          <a:prstGeom prst="rect">
            <a:avLst/>
          </a:prstGeom>
        </p:spPr>
        <p:txBody>
          <a:bodyPr anchor="t" rtlCol="false" tIns="0" lIns="0" bIns="0" rIns="0">
            <a:spAutoFit/>
          </a:bodyPr>
          <a:lstStyle/>
          <a:p>
            <a:pPr algn="just">
              <a:lnSpc>
                <a:spcPts val="3621"/>
              </a:lnSpc>
            </a:pPr>
            <a:r>
              <a:rPr lang="en-US" sz="2586">
                <a:solidFill>
                  <a:srgbClr val="FFFFFF"/>
                </a:solidFill>
                <a:latin typeface="Poppins"/>
                <a:ea typeface="Poppins"/>
                <a:cs typeface="Poppins"/>
                <a:sym typeface="Poppins"/>
              </a:rPr>
              <a:t>Issues they are faced </a:t>
            </a:r>
          </a:p>
        </p:txBody>
      </p:sp>
      <p:sp>
        <p:nvSpPr>
          <p:cNvPr name="TextBox 7" id="7"/>
          <p:cNvSpPr txBox="true"/>
          <p:nvPr/>
        </p:nvSpPr>
        <p:spPr>
          <a:xfrm rot="0">
            <a:off x="2252168" y="895350"/>
            <a:ext cx="6640906" cy="1610541"/>
          </a:xfrm>
          <a:prstGeom prst="rect">
            <a:avLst/>
          </a:prstGeom>
        </p:spPr>
        <p:txBody>
          <a:bodyPr anchor="t" rtlCol="false" tIns="0" lIns="0" bIns="0" rIns="0">
            <a:spAutoFit/>
          </a:bodyPr>
          <a:lstStyle/>
          <a:p>
            <a:pPr algn="just">
              <a:lnSpc>
                <a:spcPts val="11000"/>
              </a:lnSpc>
            </a:pPr>
            <a:r>
              <a:rPr lang="en-US" sz="9734">
                <a:solidFill>
                  <a:srgbClr val="FFFFFF"/>
                </a:solidFill>
                <a:latin typeface="Impact"/>
                <a:ea typeface="Impact"/>
                <a:cs typeface="Impact"/>
                <a:sym typeface="Impact"/>
              </a:rPr>
              <a:t>RESULT #4</a:t>
            </a:r>
          </a:p>
        </p:txBody>
      </p:sp>
      <p:sp>
        <p:nvSpPr>
          <p:cNvPr name="TextBox 8" id="8"/>
          <p:cNvSpPr txBox="true"/>
          <p:nvPr/>
        </p:nvSpPr>
        <p:spPr>
          <a:xfrm rot="0">
            <a:off x="2252168" y="2251891"/>
            <a:ext cx="7508703" cy="879475"/>
          </a:xfrm>
          <a:prstGeom prst="rect">
            <a:avLst/>
          </a:prstGeom>
        </p:spPr>
        <p:txBody>
          <a:bodyPr anchor="t" rtlCol="false" tIns="0" lIns="0" bIns="0" rIns="0">
            <a:spAutoFit/>
          </a:bodyPr>
          <a:lstStyle/>
          <a:p>
            <a:pPr algn="l">
              <a:lnSpc>
                <a:spcPts val="3499"/>
              </a:lnSpc>
            </a:pPr>
            <a:r>
              <a:rPr lang="en-US" sz="2499" i="true">
                <a:solidFill>
                  <a:srgbClr val="FFFFFF"/>
                </a:solidFill>
                <a:latin typeface="Poppins Italics"/>
                <a:ea typeface="Poppins Italics"/>
                <a:cs typeface="Poppins Italics"/>
                <a:sym typeface="Poppins Italics"/>
              </a:rPr>
              <a:t>THE ZEN AURA SPA JAYANAGAR - BANGLORE</a:t>
            </a:r>
          </a:p>
          <a:p>
            <a:pPr algn="l">
              <a:lnSpc>
                <a:spcPts val="3499"/>
              </a:lnSpc>
            </a:pPr>
          </a:p>
        </p:txBody>
      </p:sp>
      <p:sp>
        <p:nvSpPr>
          <p:cNvPr name="TextBox 9" id="9"/>
          <p:cNvSpPr txBox="true"/>
          <p:nvPr/>
        </p:nvSpPr>
        <p:spPr>
          <a:xfrm rot="0">
            <a:off x="2623643" y="3456923"/>
            <a:ext cx="8441131" cy="2744177"/>
          </a:xfrm>
          <a:prstGeom prst="rect">
            <a:avLst/>
          </a:prstGeom>
        </p:spPr>
        <p:txBody>
          <a:bodyPr anchor="t" rtlCol="false" tIns="0" lIns="0" bIns="0" rIns="0">
            <a:spAutoFit/>
          </a:bodyPr>
          <a:lstStyle/>
          <a:p>
            <a:pPr algn="just" marL="558436" indent="-279218" lvl="1">
              <a:lnSpc>
                <a:spcPts val="3621"/>
              </a:lnSpc>
              <a:buFont typeface="Arial"/>
              <a:buChar char="•"/>
            </a:pPr>
            <a:r>
              <a:rPr lang="en-US" sz="2586">
                <a:solidFill>
                  <a:srgbClr val="FFFFFF"/>
                </a:solidFill>
                <a:latin typeface="Poppins"/>
                <a:ea typeface="Poppins"/>
                <a:cs typeface="Poppins"/>
                <a:sym typeface="Poppins"/>
              </a:rPr>
              <a:t>Not recoganized in their city</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No good buisness profile and online prescence</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they keep getting bad reviews</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no time to managing online system’s</a:t>
            </a:r>
          </a:p>
          <a:p>
            <a:pPr algn="just" marL="558436" indent="-279218" lvl="1">
              <a:lnSpc>
                <a:spcPts val="3621"/>
              </a:lnSpc>
              <a:buFont typeface="Arial"/>
              <a:buChar char="•"/>
            </a:pPr>
            <a:r>
              <a:rPr lang="en-US" sz="2586">
                <a:solidFill>
                  <a:srgbClr val="FFFFFF"/>
                </a:solidFill>
                <a:latin typeface="Poppins"/>
                <a:ea typeface="Poppins"/>
                <a:cs typeface="Poppins"/>
                <a:sym typeface="Poppins"/>
              </a:rPr>
              <a:t>no website or booking systems</a:t>
            </a:r>
          </a:p>
          <a:p>
            <a:pPr algn="just">
              <a:lnSpc>
                <a:spcPts val="3621"/>
              </a:lnSpc>
            </a:pPr>
          </a:p>
        </p:txBody>
      </p:sp>
      <p:sp>
        <p:nvSpPr>
          <p:cNvPr name="TextBox 10" id="10"/>
          <p:cNvSpPr txBox="true"/>
          <p:nvPr/>
        </p:nvSpPr>
        <p:spPr>
          <a:xfrm rot="0">
            <a:off x="5635019" y="8481805"/>
            <a:ext cx="10755706" cy="915377"/>
          </a:xfrm>
          <a:prstGeom prst="rect">
            <a:avLst/>
          </a:prstGeom>
        </p:spPr>
        <p:txBody>
          <a:bodyPr anchor="t" rtlCol="false" tIns="0" lIns="0" bIns="0" rIns="0">
            <a:spAutoFit/>
          </a:bodyPr>
          <a:lstStyle/>
          <a:p>
            <a:pPr algn="just">
              <a:lnSpc>
                <a:spcPts val="3621"/>
              </a:lnSpc>
            </a:pPr>
            <a:r>
              <a:rPr lang="en-US" sz="2586">
                <a:solidFill>
                  <a:srgbClr val="FFFFFF"/>
                </a:solidFill>
                <a:latin typeface="Poppins"/>
                <a:ea typeface="Poppins"/>
                <a:cs typeface="Poppins"/>
                <a:sym typeface="Poppins"/>
              </a:rPr>
              <a:t>Within 190 day’s ”The Zen Aura Spa Jayanagar” got 169 reviews and got 293 appointment’s from their booking system.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030674" y="6426980"/>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43425" y="542925"/>
            <a:ext cx="9201150" cy="9201150"/>
          </a:xfrm>
          <a:custGeom>
            <a:avLst/>
            <a:gdLst/>
            <a:ahLst/>
            <a:cxnLst/>
            <a:rect r="r" b="b" t="t" l="l"/>
            <a:pathLst>
              <a:path h="9201150" w="9201150">
                <a:moveTo>
                  <a:pt x="0" y="0"/>
                </a:moveTo>
                <a:lnTo>
                  <a:pt x="9201150" y="0"/>
                </a:lnTo>
                <a:lnTo>
                  <a:pt x="9201150" y="9201150"/>
                </a:lnTo>
                <a:lnTo>
                  <a:pt x="0" y="9201150"/>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783217" y="-964573"/>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a:hlinkClick r:id="rId7" tooltip="https://thezenauraspa.in"/>
          </p:cNvPr>
          <p:cNvSpPr/>
          <p:nvPr/>
        </p:nvSpPr>
        <p:spPr>
          <a:xfrm flipH="false" flipV="false" rot="0">
            <a:off x="2443316" y="1092827"/>
            <a:ext cx="12339901" cy="5753479"/>
          </a:xfrm>
          <a:custGeom>
            <a:avLst/>
            <a:gdLst/>
            <a:ahLst/>
            <a:cxnLst/>
            <a:rect r="r" b="b" t="t" l="l"/>
            <a:pathLst>
              <a:path h="5753479" w="12339901">
                <a:moveTo>
                  <a:pt x="0" y="0"/>
                </a:moveTo>
                <a:lnTo>
                  <a:pt x="12339901" y="0"/>
                </a:lnTo>
                <a:lnTo>
                  <a:pt x="12339901" y="5753479"/>
                </a:lnTo>
                <a:lnTo>
                  <a:pt x="0" y="5753479"/>
                </a:lnTo>
                <a:lnTo>
                  <a:pt x="0" y="0"/>
                </a:lnTo>
                <a:close/>
              </a:path>
            </a:pathLst>
          </a:custGeom>
          <a:blipFill>
            <a:blip r:embed="rId6"/>
            <a:stretch>
              <a:fillRect l="0" t="0" r="0" b="0"/>
            </a:stretch>
          </a:blipFill>
        </p:spPr>
      </p:sp>
      <p:sp>
        <p:nvSpPr>
          <p:cNvPr name="TextBox 6" id="6"/>
          <p:cNvSpPr txBox="true"/>
          <p:nvPr/>
        </p:nvSpPr>
        <p:spPr>
          <a:xfrm rot="0">
            <a:off x="4138176" y="6948697"/>
            <a:ext cx="13628510" cy="2985642"/>
          </a:xfrm>
          <a:prstGeom prst="rect">
            <a:avLst/>
          </a:prstGeom>
        </p:spPr>
        <p:txBody>
          <a:bodyPr anchor="t" rtlCol="false" tIns="0" lIns="0" bIns="0" rIns="0">
            <a:spAutoFit/>
          </a:bodyPr>
          <a:lstStyle/>
          <a:p>
            <a:pPr algn="just">
              <a:lnSpc>
                <a:spcPts val="3962"/>
              </a:lnSpc>
            </a:pPr>
            <a:r>
              <a:rPr lang="en-US" sz="2830">
                <a:solidFill>
                  <a:srgbClr val="FFFFFF"/>
                </a:solidFill>
                <a:latin typeface="Poppins"/>
                <a:ea typeface="Poppins"/>
                <a:cs typeface="Poppins"/>
                <a:sym typeface="Poppins"/>
              </a:rPr>
              <a:t>We built a simple good looking website with thier service, pricing and their detials about their buisness. and we add an ai that books appointment and collects the contact detials for CRM follow ups, and we add a reputation management to their buisness that keeps adding good reviews only..!, that made them rank higher in their city and bringing them more calls and appointment‘s everyday..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DAGl5u9sJ_8</dc:identifier>
  <dcterms:modified xsi:type="dcterms:W3CDTF">2011-08-01T06:04:30Z</dcterms:modified>
  <cp:revision>1</cp:revision>
  <dc:title>Black and White Modern Tech Company Presentation</dc:title>
</cp:coreProperties>
</file>